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41"/>
  </p:notesMasterIdLst>
  <p:sldIdLst>
    <p:sldId id="259" r:id="rId2"/>
    <p:sldId id="293" r:id="rId3"/>
    <p:sldId id="281" r:id="rId4"/>
    <p:sldId id="328" r:id="rId5"/>
    <p:sldId id="329" r:id="rId6"/>
    <p:sldId id="330" r:id="rId7"/>
    <p:sldId id="318" r:id="rId8"/>
    <p:sldId id="284" r:id="rId9"/>
    <p:sldId id="323" r:id="rId10"/>
    <p:sldId id="292" r:id="rId11"/>
    <p:sldId id="322" r:id="rId12"/>
    <p:sldId id="331" r:id="rId13"/>
    <p:sldId id="332" r:id="rId14"/>
    <p:sldId id="333" r:id="rId15"/>
    <p:sldId id="344" r:id="rId16"/>
    <p:sldId id="341" r:id="rId17"/>
    <p:sldId id="343" r:id="rId18"/>
    <p:sldId id="345" r:id="rId19"/>
    <p:sldId id="335" r:id="rId20"/>
    <p:sldId id="336" r:id="rId21"/>
    <p:sldId id="346" r:id="rId22"/>
    <p:sldId id="337" r:id="rId23"/>
    <p:sldId id="338" r:id="rId24"/>
    <p:sldId id="339" r:id="rId25"/>
    <p:sldId id="347" r:id="rId26"/>
    <p:sldId id="340" r:id="rId27"/>
    <p:sldId id="324" r:id="rId28"/>
    <p:sldId id="288" r:id="rId29"/>
    <p:sldId id="287" r:id="rId30"/>
    <p:sldId id="348" r:id="rId31"/>
    <p:sldId id="351" r:id="rId32"/>
    <p:sldId id="352" r:id="rId33"/>
    <p:sldId id="353" r:id="rId34"/>
    <p:sldId id="282" r:id="rId35"/>
    <p:sldId id="354" r:id="rId36"/>
    <p:sldId id="326" r:id="rId37"/>
    <p:sldId id="327" r:id="rId38"/>
    <p:sldId id="266" r:id="rId39"/>
    <p:sldId id="26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C73"/>
    <a:srgbClr val="012836"/>
    <a:srgbClr val="1D3772"/>
    <a:srgbClr val="A3DDDE"/>
    <a:srgbClr val="1F878A"/>
    <a:srgbClr val="295A82"/>
    <a:srgbClr val="04BFC2"/>
    <a:srgbClr val="38A5A2"/>
    <a:srgbClr val="4EB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2DA72D-4896-4993-887E-A88DD8FEC599}" v="9" dt="2022-11-07T18:07:54.257"/>
    <p1510:client id="{48D5976E-392E-BAC4-438F-CABE7F815113}" v="174" dt="2022-11-15T16:21:36.011"/>
    <p1510:client id="{6348FCCD-BCF8-64D8-EB3C-D5188FD67830}" v="1" dt="2022-11-17T19:46:10.042"/>
    <p1510:client id="{6A38D601-5E54-B809-4717-6D11203B6C88}" v="17" dt="2022-11-10T11:45:11.514"/>
    <p1510:client id="{71294C1E-E31B-75F3-AB5B-94CB07961BCB}" v="224" dt="2022-11-17T20:19:49.960"/>
    <p1510:client id="{A350E18E-E85A-BC63-083C-106F9722CDC3}" v="898" dt="2022-11-17T19:44:05.167"/>
    <p1510:client id="{A62EB3D6-93CE-F0F3-16D1-D4A2ED9DC887}" v="32" dt="2022-11-15T11:11:24.529"/>
    <p1510:client id="{AEEDA3D9-FCFD-CC84-68FD-F2CD2392B8AE}" v="69" dt="2022-11-14T17:07:16.553"/>
    <p1510:client id="{BA5F5CEC-32C0-ED4B-E4B7-E7BA50D2878A}" v="4" dt="2022-11-14T17:07:33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85032" autoAdjust="0"/>
  </p:normalViewPr>
  <p:slideViewPr>
    <p:cSldViewPr snapToGrid="0">
      <p:cViewPr varScale="1">
        <p:scale>
          <a:sx n="86" d="100"/>
          <a:sy n="86" d="100"/>
        </p:scale>
        <p:origin x="3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F04382-FDE7-430D-949D-87D996A3D777}" type="doc">
      <dgm:prSet loTypeId="urn:microsoft.com/office/officeart/2018/5/layout/IconLeafLabelList" loCatId="icon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A642A46-0A92-4DB6-9BDF-F054C333BA8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 dirty="0">
              <a:solidFill>
                <a:schemeClr val="bg1"/>
              </a:solidFill>
            </a:rPr>
            <a:t>It is a type of Supervised Learning</a:t>
          </a:r>
        </a:p>
      </dgm:t>
    </dgm:pt>
    <dgm:pt modelId="{BFA59CB0-0441-44B5-88B4-A35CF6A55940}" type="parTrans" cxnId="{71BACBDE-3907-4C00-8706-F7186806BDD2}">
      <dgm:prSet/>
      <dgm:spPr/>
      <dgm:t>
        <a:bodyPr/>
        <a:lstStyle/>
        <a:p>
          <a:endParaRPr lang="en-US"/>
        </a:p>
      </dgm:t>
    </dgm:pt>
    <dgm:pt modelId="{5BE4575B-CE6E-46E4-915B-DAE1719A0D41}" type="sibTrans" cxnId="{71BACBDE-3907-4C00-8706-F7186806BDD2}">
      <dgm:prSet/>
      <dgm:spPr/>
      <dgm:t>
        <a:bodyPr/>
        <a:lstStyle/>
        <a:p>
          <a:endParaRPr lang="en-US"/>
        </a:p>
      </dgm:t>
    </dgm:pt>
    <dgm:pt modelId="{9952C416-6D99-454C-B21A-964DB5A7E97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 dirty="0">
              <a:solidFill>
                <a:schemeClr val="bg1"/>
              </a:solidFill>
            </a:rPr>
            <a:t>Classification is the division of data into several sections</a:t>
          </a:r>
        </a:p>
      </dgm:t>
    </dgm:pt>
    <dgm:pt modelId="{39D1FF67-BA33-49CB-842C-530BF7148068}" type="parTrans" cxnId="{F67BAC9C-5C89-4503-8B26-14AA2D7FF1E7}">
      <dgm:prSet/>
      <dgm:spPr/>
      <dgm:t>
        <a:bodyPr/>
        <a:lstStyle/>
        <a:p>
          <a:endParaRPr lang="en-US"/>
        </a:p>
      </dgm:t>
    </dgm:pt>
    <dgm:pt modelId="{C1AF2B3E-7334-4E79-9FC9-4B2ED8C68FC4}" type="sibTrans" cxnId="{F67BAC9C-5C89-4503-8B26-14AA2D7FF1E7}">
      <dgm:prSet/>
      <dgm:spPr/>
      <dgm:t>
        <a:bodyPr/>
        <a:lstStyle/>
        <a:p>
          <a:endParaRPr lang="en-US"/>
        </a:p>
      </dgm:t>
    </dgm:pt>
    <dgm:pt modelId="{0CA3F8F3-982D-471C-82F1-8EE546EBDB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 dirty="0">
              <a:solidFill>
                <a:schemeClr val="bg1"/>
              </a:solidFill>
            </a:rPr>
            <a:t>Classification</a:t>
          </a:r>
          <a:r>
            <a:rPr lang="en-US" sz="2400" b="1" dirty="0">
              <a:solidFill>
                <a:schemeClr val="bg1"/>
              </a:solidFill>
            </a:rPr>
            <a:t> </a:t>
          </a:r>
          <a:r>
            <a:rPr lang="en-US" sz="1800" b="1" dirty="0">
              <a:solidFill>
                <a:schemeClr val="bg1"/>
              </a:solidFill>
            </a:rPr>
            <a:t>is based on similarity</a:t>
          </a:r>
        </a:p>
      </dgm:t>
    </dgm:pt>
    <dgm:pt modelId="{7CD0B711-DCEF-45E5-840F-4102F8C50CA8}" type="parTrans" cxnId="{F8535E26-CC6C-43A1-80D6-88BE9EF8CD5F}">
      <dgm:prSet/>
      <dgm:spPr/>
      <dgm:t>
        <a:bodyPr/>
        <a:lstStyle/>
        <a:p>
          <a:endParaRPr lang="en-US"/>
        </a:p>
      </dgm:t>
    </dgm:pt>
    <dgm:pt modelId="{66438DFC-CA37-4DA5-97AA-497291187792}" type="sibTrans" cxnId="{F8535E26-CC6C-43A1-80D6-88BE9EF8CD5F}">
      <dgm:prSet/>
      <dgm:spPr/>
      <dgm:t>
        <a:bodyPr/>
        <a:lstStyle/>
        <a:p>
          <a:endParaRPr lang="en-US"/>
        </a:p>
      </dgm:t>
    </dgm:pt>
    <dgm:pt modelId="{A28F4116-B838-442E-8965-358DD699242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 b="1" dirty="0">
            <a:solidFill>
              <a:schemeClr val="bg1"/>
            </a:solidFill>
          </a:endParaRPr>
        </a:p>
      </dgm:t>
    </dgm:pt>
    <dgm:pt modelId="{BDC9405F-A4BE-4B69-8D8A-A51177CB4B71}" type="parTrans" cxnId="{6B52DB09-3A09-4689-846A-956AE974EDF1}">
      <dgm:prSet/>
      <dgm:spPr/>
      <dgm:t>
        <a:bodyPr/>
        <a:lstStyle/>
        <a:p>
          <a:endParaRPr lang="en-US"/>
        </a:p>
      </dgm:t>
    </dgm:pt>
    <dgm:pt modelId="{3B61FA97-9889-4121-A46F-5B047AC023AD}" type="sibTrans" cxnId="{6B52DB09-3A09-4689-846A-956AE974EDF1}">
      <dgm:prSet/>
      <dgm:spPr/>
      <dgm:t>
        <a:bodyPr/>
        <a:lstStyle/>
        <a:p>
          <a:endParaRPr lang="en-US"/>
        </a:p>
      </dgm:t>
    </dgm:pt>
    <dgm:pt modelId="{6B9A9F75-D951-4188-BEA1-DF14967F7737}" type="pres">
      <dgm:prSet presAssocID="{40F04382-FDE7-430D-949D-87D996A3D777}" presName="root" presStyleCnt="0">
        <dgm:presLayoutVars>
          <dgm:dir/>
          <dgm:resizeHandles val="exact"/>
        </dgm:presLayoutVars>
      </dgm:prSet>
      <dgm:spPr/>
    </dgm:pt>
    <dgm:pt modelId="{036A888F-BDBD-4A0B-B727-B5D4D44B13CA}" type="pres">
      <dgm:prSet presAssocID="{6A642A46-0A92-4DB6-9BDF-F054C333BA8D}" presName="compNode" presStyleCnt="0"/>
      <dgm:spPr/>
    </dgm:pt>
    <dgm:pt modelId="{4BF7D37F-D70C-4390-8656-A4DB5AFEE97A}" type="pres">
      <dgm:prSet presAssocID="{6A642A46-0A92-4DB6-9BDF-F054C333BA8D}" presName="iconBgRect" presStyleLbl="bgShp" presStyleIdx="0" presStyleCnt="4" custLinFactNeighborX="63709" custLinFactNeighborY="6371"/>
      <dgm:spPr>
        <a:prstGeom prst="round2DiagRect">
          <a:avLst>
            <a:gd name="adj1" fmla="val 29727"/>
            <a:gd name="adj2" fmla="val 0"/>
          </a:avLst>
        </a:prstGeom>
      </dgm:spPr>
    </dgm:pt>
    <dgm:pt modelId="{209243CE-309A-4A10-8575-67DD7A07787B}" type="pres">
      <dgm:prSet presAssocID="{6A642A46-0A92-4DB6-9BDF-F054C333BA8D}" presName="iconRect" presStyleLbl="node1" presStyleIdx="0" presStyleCnt="4" custLinFactX="14736" custLinFactNeighborX="100000" custLinFactNeighborY="1213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FB6DA9E-27BA-486C-9F43-FC715C9AF379}" type="pres">
      <dgm:prSet presAssocID="{6A642A46-0A92-4DB6-9BDF-F054C333BA8D}" presName="spaceRect" presStyleCnt="0"/>
      <dgm:spPr/>
    </dgm:pt>
    <dgm:pt modelId="{44B72AB2-558C-4328-9239-440B829CC45B}" type="pres">
      <dgm:prSet presAssocID="{6A642A46-0A92-4DB6-9BDF-F054C333BA8D}" presName="textRect" presStyleLbl="revTx" presStyleIdx="0" presStyleCnt="4" custLinFactNeighborX="38431" custLinFactNeighborY="-8702">
        <dgm:presLayoutVars>
          <dgm:chMax val="1"/>
          <dgm:chPref val="1"/>
        </dgm:presLayoutVars>
      </dgm:prSet>
      <dgm:spPr/>
    </dgm:pt>
    <dgm:pt modelId="{95796E64-C6E4-4EEB-80A2-B2944F9DAF84}" type="pres">
      <dgm:prSet presAssocID="{5BE4575B-CE6E-46E4-915B-DAE1719A0D41}" presName="sibTrans" presStyleCnt="0"/>
      <dgm:spPr/>
    </dgm:pt>
    <dgm:pt modelId="{EC7A3BE5-5830-45D9-AB94-70B6F945EE7B}" type="pres">
      <dgm:prSet presAssocID="{9952C416-6D99-454C-B21A-964DB5A7E978}" presName="compNode" presStyleCnt="0"/>
      <dgm:spPr/>
    </dgm:pt>
    <dgm:pt modelId="{7BBEC50D-224C-4835-8C34-61E6941EE212}" type="pres">
      <dgm:prSet presAssocID="{9952C416-6D99-454C-B21A-964DB5A7E978}" presName="iconBgRect" presStyleLbl="bgShp" presStyleIdx="1" presStyleCnt="4" custLinFactX="13356" custLinFactNeighborX="100000" custLinFactNeighborY="5663"/>
      <dgm:spPr>
        <a:prstGeom prst="round2DiagRect">
          <a:avLst>
            <a:gd name="adj1" fmla="val 29727"/>
            <a:gd name="adj2" fmla="val 0"/>
          </a:avLst>
        </a:prstGeom>
      </dgm:spPr>
    </dgm:pt>
    <dgm:pt modelId="{181D5E15-9DB0-4052-8C61-A2C10D82393D}" type="pres">
      <dgm:prSet presAssocID="{9952C416-6D99-454C-B21A-964DB5A7E978}" presName="iconRect" presStyleLbl="node1" presStyleIdx="1" presStyleCnt="4" custLinFactX="97563" custLinFactNeighborX="100000" custLinFactNeighborY="349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EE50BE2-8887-40E8-B21D-03525FA652A0}" type="pres">
      <dgm:prSet presAssocID="{9952C416-6D99-454C-B21A-964DB5A7E978}" presName="spaceRect" presStyleCnt="0"/>
      <dgm:spPr/>
    </dgm:pt>
    <dgm:pt modelId="{0B170338-00F1-4AEC-BBF1-5D3D074C54DC}" type="pres">
      <dgm:prSet presAssocID="{9952C416-6D99-454C-B21A-964DB5A7E978}" presName="textRect" presStyleLbl="revTx" presStyleIdx="1" presStyleCnt="4" custLinFactNeighborX="69147" custLinFactNeighborY="-12658">
        <dgm:presLayoutVars>
          <dgm:chMax val="1"/>
          <dgm:chPref val="1"/>
        </dgm:presLayoutVars>
      </dgm:prSet>
      <dgm:spPr/>
    </dgm:pt>
    <dgm:pt modelId="{39528286-18CD-4966-8839-C980EA222DCC}" type="pres">
      <dgm:prSet presAssocID="{C1AF2B3E-7334-4E79-9FC9-4B2ED8C68FC4}" presName="sibTrans" presStyleCnt="0"/>
      <dgm:spPr/>
    </dgm:pt>
    <dgm:pt modelId="{3D155924-446A-4164-9047-99D583C39CF5}" type="pres">
      <dgm:prSet presAssocID="{0CA3F8F3-982D-471C-82F1-8EE546EBDBB8}" presName="compNode" presStyleCnt="0"/>
      <dgm:spPr/>
    </dgm:pt>
    <dgm:pt modelId="{9284F78E-E353-4B2C-87A9-323A5E254AAF}" type="pres">
      <dgm:prSet presAssocID="{0CA3F8F3-982D-471C-82F1-8EE546EBDBB8}" presName="iconBgRect" presStyleLbl="bgShp" presStyleIdx="2" presStyleCnt="4" custLinFactX="59980" custLinFactNeighborX="100000" custLinFactNeighborY="6920"/>
      <dgm:spPr>
        <a:prstGeom prst="round2DiagRect">
          <a:avLst>
            <a:gd name="adj1" fmla="val 29727"/>
            <a:gd name="adj2" fmla="val 0"/>
          </a:avLst>
        </a:prstGeom>
      </dgm:spPr>
    </dgm:pt>
    <dgm:pt modelId="{32C8417B-72A2-42B7-85E4-564B1C7BF4C0}" type="pres">
      <dgm:prSet presAssocID="{0CA3F8F3-982D-471C-82F1-8EE546EBDBB8}" presName="iconRect" presStyleLbl="node1" presStyleIdx="2" presStyleCnt="4" custLinFactX="100000" custLinFactNeighborX="183756" custLinFactNeighborY="349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C860C76-72B1-402D-A35C-B5BC586EE317}" type="pres">
      <dgm:prSet presAssocID="{0CA3F8F3-982D-471C-82F1-8EE546EBDBB8}" presName="spaceRect" presStyleCnt="0"/>
      <dgm:spPr/>
    </dgm:pt>
    <dgm:pt modelId="{3B7B8F22-961C-45A3-BE4A-D1C41D1983B7}" type="pres">
      <dgm:prSet presAssocID="{0CA3F8F3-982D-471C-82F1-8EE546EBDBB8}" presName="textRect" presStyleLbl="revTx" presStyleIdx="2" presStyleCnt="4" custLinFactNeighborX="93701" custLinFactNeighborY="-6329">
        <dgm:presLayoutVars>
          <dgm:chMax val="1"/>
          <dgm:chPref val="1"/>
        </dgm:presLayoutVars>
      </dgm:prSet>
      <dgm:spPr/>
    </dgm:pt>
    <dgm:pt modelId="{4F4231EC-7EB5-4075-9FAE-B17080797A0D}" type="pres">
      <dgm:prSet presAssocID="{66438DFC-CA37-4DA5-97AA-497291187792}" presName="sibTrans" presStyleCnt="0"/>
      <dgm:spPr/>
    </dgm:pt>
    <dgm:pt modelId="{1764BCB8-281F-4F80-AE35-F6C8454B0DCD}" type="pres">
      <dgm:prSet presAssocID="{A28F4116-B838-442E-8965-358DD699242D}" presName="compNode" presStyleCnt="0"/>
      <dgm:spPr/>
    </dgm:pt>
    <dgm:pt modelId="{4247AE0D-5662-4184-84B7-BCFE35AE47F8}" type="pres">
      <dgm:prSet presAssocID="{A28F4116-B838-442E-8965-358DD699242D}" presName="iconBgRect" presStyleLbl="bgShp" presStyleIdx="3" presStyleCnt="4" custScaleY="99888" custLinFactNeighborX="-32652" custLinFactNeighborY="9835"/>
      <dgm:spPr>
        <a:prstGeom prst="round2DiagRect">
          <a:avLst>
            <a:gd name="adj1" fmla="val 29727"/>
            <a:gd name="adj2" fmla="val 0"/>
          </a:avLst>
        </a:prstGeom>
      </dgm:spPr>
    </dgm:pt>
    <dgm:pt modelId="{671A3FFD-E8EF-490E-B132-848CE6F1C7EC}" type="pres">
      <dgm:prSet presAssocID="{A28F4116-B838-442E-8965-358DD699242D}" presName="iconRect" presStyleLbl="node1" presStyleIdx="3" presStyleCnt="4" custLinFactNeighborX="-56752" custLinFactNeighborY="1094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 with solid fill"/>
        </a:ext>
      </dgm:extLst>
    </dgm:pt>
    <dgm:pt modelId="{AB89B1EB-F29A-4A88-B9A3-58A0F2275994}" type="pres">
      <dgm:prSet presAssocID="{A28F4116-B838-442E-8965-358DD699242D}" presName="spaceRect" presStyleCnt="0"/>
      <dgm:spPr/>
    </dgm:pt>
    <dgm:pt modelId="{C680E317-2794-44B4-AC54-A21DBE62D49A}" type="pres">
      <dgm:prSet presAssocID="{A28F4116-B838-442E-8965-358DD699242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B52DB09-3A09-4689-846A-956AE974EDF1}" srcId="{40F04382-FDE7-430D-949D-87D996A3D777}" destId="{A28F4116-B838-442E-8965-358DD699242D}" srcOrd="3" destOrd="0" parTransId="{BDC9405F-A4BE-4B69-8D8A-A51177CB4B71}" sibTransId="{3B61FA97-9889-4121-A46F-5B047AC023AD}"/>
    <dgm:cxn modelId="{F8535E26-CC6C-43A1-80D6-88BE9EF8CD5F}" srcId="{40F04382-FDE7-430D-949D-87D996A3D777}" destId="{0CA3F8F3-982D-471C-82F1-8EE546EBDBB8}" srcOrd="2" destOrd="0" parTransId="{7CD0B711-DCEF-45E5-840F-4102F8C50CA8}" sibTransId="{66438DFC-CA37-4DA5-97AA-497291187792}"/>
    <dgm:cxn modelId="{1AA7F776-1C0F-4F84-B76F-8E27FDAE0FC4}" type="presOf" srcId="{40F04382-FDE7-430D-949D-87D996A3D777}" destId="{6B9A9F75-D951-4188-BEA1-DF14967F7737}" srcOrd="0" destOrd="0" presId="urn:microsoft.com/office/officeart/2018/5/layout/IconLeafLabelList"/>
    <dgm:cxn modelId="{2B374777-8EB3-49EB-A2A1-7C93A899FDA4}" type="presOf" srcId="{A28F4116-B838-442E-8965-358DD699242D}" destId="{C680E317-2794-44B4-AC54-A21DBE62D49A}" srcOrd="0" destOrd="0" presId="urn:microsoft.com/office/officeart/2018/5/layout/IconLeafLabelList"/>
    <dgm:cxn modelId="{789F967C-F9DD-4CDE-B093-553DB292CC8C}" type="presOf" srcId="{9952C416-6D99-454C-B21A-964DB5A7E978}" destId="{0B170338-00F1-4AEC-BBF1-5D3D074C54DC}" srcOrd="0" destOrd="0" presId="urn:microsoft.com/office/officeart/2018/5/layout/IconLeafLabelList"/>
    <dgm:cxn modelId="{F67BAC9C-5C89-4503-8B26-14AA2D7FF1E7}" srcId="{40F04382-FDE7-430D-949D-87D996A3D777}" destId="{9952C416-6D99-454C-B21A-964DB5A7E978}" srcOrd="1" destOrd="0" parTransId="{39D1FF67-BA33-49CB-842C-530BF7148068}" sibTransId="{C1AF2B3E-7334-4E79-9FC9-4B2ED8C68FC4}"/>
    <dgm:cxn modelId="{377D32A4-95F9-49AB-A14E-B716BC2F622F}" type="presOf" srcId="{6A642A46-0A92-4DB6-9BDF-F054C333BA8D}" destId="{44B72AB2-558C-4328-9239-440B829CC45B}" srcOrd="0" destOrd="0" presId="urn:microsoft.com/office/officeart/2018/5/layout/IconLeafLabelList"/>
    <dgm:cxn modelId="{DC3BA2C6-0D89-4BAC-A0A7-CB912E0A998D}" type="presOf" srcId="{0CA3F8F3-982D-471C-82F1-8EE546EBDBB8}" destId="{3B7B8F22-961C-45A3-BE4A-D1C41D1983B7}" srcOrd="0" destOrd="0" presId="urn:microsoft.com/office/officeart/2018/5/layout/IconLeafLabelList"/>
    <dgm:cxn modelId="{71BACBDE-3907-4C00-8706-F7186806BDD2}" srcId="{40F04382-FDE7-430D-949D-87D996A3D777}" destId="{6A642A46-0A92-4DB6-9BDF-F054C333BA8D}" srcOrd="0" destOrd="0" parTransId="{BFA59CB0-0441-44B5-88B4-A35CF6A55940}" sibTransId="{5BE4575B-CE6E-46E4-915B-DAE1719A0D41}"/>
    <dgm:cxn modelId="{9C853810-C9A3-4C2F-9012-3799858405CC}" type="presParOf" srcId="{6B9A9F75-D951-4188-BEA1-DF14967F7737}" destId="{036A888F-BDBD-4A0B-B727-B5D4D44B13CA}" srcOrd="0" destOrd="0" presId="urn:microsoft.com/office/officeart/2018/5/layout/IconLeafLabelList"/>
    <dgm:cxn modelId="{275F0A28-20EF-406C-986E-234B419D0238}" type="presParOf" srcId="{036A888F-BDBD-4A0B-B727-B5D4D44B13CA}" destId="{4BF7D37F-D70C-4390-8656-A4DB5AFEE97A}" srcOrd="0" destOrd="0" presId="urn:microsoft.com/office/officeart/2018/5/layout/IconLeafLabelList"/>
    <dgm:cxn modelId="{C8AE094A-DA71-4E3B-8C5C-4891FBED3C82}" type="presParOf" srcId="{036A888F-BDBD-4A0B-B727-B5D4D44B13CA}" destId="{209243CE-309A-4A10-8575-67DD7A07787B}" srcOrd="1" destOrd="0" presId="urn:microsoft.com/office/officeart/2018/5/layout/IconLeafLabelList"/>
    <dgm:cxn modelId="{C2D3B452-1491-4B9D-8D9D-8A3835208BCA}" type="presParOf" srcId="{036A888F-BDBD-4A0B-B727-B5D4D44B13CA}" destId="{1FB6DA9E-27BA-486C-9F43-FC715C9AF379}" srcOrd="2" destOrd="0" presId="urn:microsoft.com/office/officeart/2018/5/layout/IconLeafLabelList"/>
    <dgm:cxn modelId="{39BF0B5D-7CB4-45E3-B217-516746E40B51}" type="presParOf" srcId="{036A888F-BDBD-4A0B-B727-B5D4D44B13CA}" destId="{44B72AB2-558C-4328-9239-440B829CC45B}" srcOrd="3" destOrd="0" presId="urn:microsoft.com/office/officeart/2018/5/layout/IconLeafLabelList"/>
    <dgm:cxn modelId="{197760B6-08C2-4813-AC52-238AE5B17BDE}" type="presParOf" srcId="{6B9A9F75-D951-4188-BEA1-DF14967F7737}" destId="{95796E64-C6E4-4EEB-80A2-B2944F9DAF84}" srcOrd="1" destOrd="0" presId="urn:microsoft.com/office/officeart/2018/5/layout/IconLeafLabelList"/>
    <dgm:cxn modelId="{4DD0AD70-9159-4B64-8E84-5D6B6162A527}" type="presParOf" srcId="{6B9A9F75-D951-4188-BEA1-DF14967F7737}" destId="{EC7A3BE5-5830-45D9-AB94-70B6F945EE7B}" srcOrd="2" destOrd="0" presId="urn:microsoft.com/office/officeart/2018/5/layout/IconLeafLabelList"/>
    <dgm:cxn modelId="{6DB6F98C-AD6E-4BC3-A8E8-CB986E965DEE}" type="presParOf" srcId="{EC7A3BE5-5830-45D9-AB94-70B6F945EE7B}" destId="{7BBEC50D-224C-4835-8C34-61E6941EE212}" srcOrd="0" destOrd="0" presId="urn:microsoft.com/office/officeart/2018/5/layout/IconLeafLabelList"/>
    <dgm:cxn modelId="{B9E8F6E4-19F0-425C-B04C-B1F079EF58C0}" type="presParOf" srcId="{EC7A3BE5-5830-45D9-AB94-70B6F945EE7B}" destId="{181D5E15-9DB0-4052-8C61-A2C10D82393D}" srcOrd="1" destOrd="0" presId="urn:microsoft.com/office/officeart/2018/5/layout/IconLeafLabelList"/>
    <dgm:cxn modelId="{AF4B6FA3-8BBB-4B84-B691-1CC64EB95FCE}" type="presParOf" srcId="{EC7A3BE5-5830-45D9-AB94-70B6F945EE7B}" destId="{EEE50BE2-8887-40E8-B21D-03525FA652A0}" srcOrd="2" destOrd="0" presId="urn:microsoft.com/office/officeart/2018/5/layout/IconLeafLabelList"/>
    <dgm:cxn modelId="{E3146B67-D930-49D3-8F8B-C1FC065680D9}" type="presParOf" srcId="{EC7A3BE5-5830-45D9-AB94-70B6F945EE7B}" destId="{0B170338-00F1-4AEC-BBF1-5D3D074C54DC}" srcOrd="3" destOrd="0" presId="urn:microsoft.com/office/officeart/2018/5/layout/IconLeafLabelList"/>
    <dgm:cxn modelId="{8C8D9921-3D48-4550-B72F-CA0243865D79}" type="presParOf" srcId="{6B9A9F75-D951-4188-BEA1-DF14967F7737}" destId="{39528286-18CD-4966-8839-C980EA222DCC}" srcOrd="3" destOrd="0" presId="urn:microsoft.com/office/officeart/2018/5/layout/IconLeafLabelList"/>
    <dgm:cxn modelId="{5BC8330B-1098-4773-B4C4-199682F5888E}" type="presParOf" srcId="{6B9A9F75-D951-4188-BEA1-DF14967F7737}" destId="{3D155924-446A-4164-9047-99D583C39CF5}" srcOrd="4" destOrd="0" presId="urn:microsoft.com/office/officeart/2018/5/layout/IconLeafLabelList"/>
    <dgm:cxn modelId="{814ADF93-4A7C-4B76-9F0B-BD421006B829}" type="presParOf" srcId="{3D155924-446A-4164-9047-99D583C39CF5}" destId="{9284F78E-E353-4B2C-87A9-323A5E254AAF}" srcOrd="0" destOrd="0" presId="urn:microsoft.com/office/officeart/2018/5/layout/IconLeafLabelList"/>
    <dgm:cxn modelId="{60E69526-3286-46A8-88EB-5BF68679A6CE}" type="presParOf" srcId="{3D155924-446A-4164-9047-99D583C39CF5}" destId="{32C8417B-72A2-42B7-85E4-564B1C7BF4C0}" srcOrd="1" destOrd="0" presId="urn:microsoft.com/office/officeart/2018/5/layout/IconLeafLabelList"/>
    <dgm:cxn modelId="{1F956582-F829-4858-BBEB-76498C9B8384}" type="presParOf" srcId="{3D155924-446A-4164-9047-99D583C39CF5}" destId="{2C860C76-72B1-402D-A35C-B5BC586EE317}" srcOrd="2" destOrd="0" presId="urn:microsoft.com/office/officeart/2018/5/layout/IconLeafLabelList"/>
    <dgm:cxn modelId="{1E07E1EB-472F-427A-BC27-119E72623CDE}" type="presParOf" srcId="{3D155924-446A-4164-9047-99D583C39CF5}" destId="{3B7B8F22-961C-45A3-BE4A-D1C41D1983B7}" srcOrd="3" destOrd="0" presId="urn:microsoft.com/office/officeart/2018/5/layout/IconLeafLabelList"/>
    <dgm:cxn modelId="{271A2989-2A80-43D8-A719-B2043DCFC355}" type="presParOf" srcId="{6B9A9F75-D951-4188-BEA1-DF14967F7737}" destId="{4F4231EC-7EB5-4075-9FAE-B17080797A0D}" srcOrd="5" destOrd="0" presId="urn:microsoft.com/office/officeart/2018/5/layout/IconLeafLabelList"/>
    <dgm:cxn modelId="{4874E82B-401B-4041-840B-274358D06759}" type="presParOf" srcId="{6B9A9F75-D951-4188-BEA1-DF14967F7737}" destId="{1764BCB8-281F-4F80-AE35-F6C8454B0DCD}" srcOrd="6" destOrd="0" presId="urn:microsoft.com/office/officeart/2018/5/layout/IconLeafLabelList"/>
    <dgm:cxn modelId="{2E083231-4BD8-4741-A848-4B4ACBCFF1C6}" type="presParOf" srcId="{1764BCB8-281F-4F80-AE35-F6C8454B0DCD}" destId="{4247AE0D-5662-4184-84B7-BCFE35AE47F8}" srcOrd="0" destOrd="0" presId="urn:microsoft.com/office/officeart/2018/5/layout/IconLeafLabelList"/>
    <dgm:cxn modelId="{B0AEF972-861E-418C-90E5-534E096C7D82}" type="presParOf" srcId="{1764BCB8-281F-4F80-AE35-F6C8454B0DCD}" destId="{671A3FFD-E8EF-490E-B132-848CE6F1C7EC}" srcOrd="1" destOrd="0" presId="urn:microsoft.com/office/officeart/2018/5/layout/IconLeafLabelList"/>
    <dgm:cxn modelId="{49795701-5C59-422B-854E-8A6F7A659A3A}" type="presParOf" srcId="{1764BCB8-281F-4F80-AE35-F6C8454B0DCD}" destId="{AB89B1EB-F29A-4A88-B9A3-58A0F2275994}" srcOrd="2" destOrd="0" presId="urn:microsoft.com/office/officeart/2018/5/layout/IconLeafLabelList"/>
    <dgm:cxn modelId="{9CC2CE52-B3EB-4434-A051-AE3D21C2715F}" type="presParOf" srcId="{1764BCB8-281F-4F80-AE35-F6C8454B0DCD}" destId="{C680E317-2794-44B4-AC54-A21DBE62D49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F7D37F-D70C-4390-8656-A4DB5AFEE97A}">
      <dsp:nvSpPr>
        <dsp:cNvPr id="0" name=""/>
        <dsp:cNvSpPr/>
      </dsp:nvSpPr>
      <dsp:spPr>
        <a:xfrm>
          <a:off x="1543614" y="668098"/>
          <a:ext cx="1254133" cy="1254133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9243CE-309A-4A10-8575-67DD7A07787B}">
      <dsp:nvSpPr>
        <dsp:cNvPr id="0" name=""/>
        <dsp:cNvSpPr/>
      </dsp:nvSpPr>
      <dsp:spPr>
        <a:xfrm>
          <a:off x="1837515" y="942758"/>
          <a:ext cx="719584" cy="7195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B72AB2-558C-4328-9239-440B829CC45B}">
      <dsp:nvSpPr>
        <dsp:cNvPr id="0" name=""/>
        <dsp:cNvSpPr/>
      </dsp:nvSpPr>
      <dsp:spPr>
        <a:xfrm>
          <a:off x="1133831" y="2135310"/>
          <a:ext cx="2055956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>
              <a:solidFill>
                <a:schemeClr val="bg1"/>
              </a:solidFill>
            </a:rPr>
            <a:t>It is a type of Supervised Learning</a:t>
          </a:r>
        </a:p>
      </dsp:txBody>
      <dsp:txXfrm>
        <a:off x="1133831" y="2135310"/>
        <a:ext cx="2055956" cy="1122187"/>
      </dsp:txXfrm>
    </dsp:sp>
    <dsp:sp modelId="{7BBEC50D-224C-4835-8C34-61E6941EE212}">
      <dsp:nvSpPr>
        <dsp:cNvPr id="0" name=""/>
        <dsp:cNvSpPr/>
      </dsp:nvSpPr>
      <dsp:spPr>
        <a:xfrm>
          <a:off x="4582003" y="659219"/>
          <a:ext cx="1254133" cy="1254133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1D5E15-9DB0-4052-8C61-A2C10D82393D}">
      <dsp:nvSpPr>
        <dsp:cNvPr id="0" name=""/>
        <dsp:cNvSpPr/>
      </dsp:nvSpPr>
      <dsp:spPr>
        <a:xfrm>
          <a:off x="4849275" y="880614"/>
          <a:ext cx="719584" cy="7195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70338-00F1-4AEC-BBF1-5D3D074C54DC}">
      <dsp:nvSpPr>
        <dsp:cNvPr id="0" name=""/>
        <dsp:cNvSpPr/>
      </dsp:nvSpPr>
      <dsp:spPr>
        <a:xfrm>
          <a:off x="4181088" y="2090916"/>
          <a:ext cx="2055956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>
              <a:solidFill>
                <a:schemeClr val="bg1"/>
              </a:solidFill>
            </a:rPr>
            <a:t>Classification is the division of data into several sections</a:t>
          </a:r>
        </a:p>
      </dsp:txBody>
      <dsp:txXfrm>
        <a:off x="4181088" y="2090916"/>
        <a:ext cx="2055956" cy="1122187"/>
      </dsp:txXfrm>
    </dsp:sp>
    <dsp:sp modelId="{9284F78E-E353-4B2C-87A9-323A5E254AAF}">
      <dsp:nvSpPr>
        <dsp:cNvPr id="0" name=""/>
        <dsp:cNvSpPr/>
      </dsp:nvSpPr>
      <dsp:spPr>
        <a:xfrm>
          <a:off x="7582479" y="674984"/>
          <a:ext cx="1254133" cy="1254133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C8417B-72A2-42B7-85E4-564B1C7BF4C0}">
      <dsp:nvSpPr>
        <dsp:cNvPr id="0" name=""/>
        <dsp:cNvSpPr/>
      </dsp:nvSpPr>
      <dsp:spPr>
        <a:xfrm>
          <a:off x="7885256" y="880614"/>
          <a:ext cx="719584" cy="7195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B8F22-961C-45A3-BE4A-D1C41D1983B7}">
      <dsp:nvSpPr>
        <dsp:cNvPr id="0" name=""/>
        <dsp:cNvSpPr/>
      </dsp:nvSpPr>
      <dsp:spPr>
        <a:xfrm>
          <a:off x="7101657" y="2161940"/>
          <a:ext cx="2055956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>
              <a:solidFill>
                <a:schemeClr val="bg1"/>
              </a:solidFill>
            </a:rPr>
            <a:t>Classification</a:t>
          </a:r>
          <a:r>
            <a:rPr lang="en-US" sz="2400" b="1" kern="1200" dirty="0">
              <a:solidFill>
                <a:schemeClr val="bg1"/>
              </a:solidFill>
            </a:rPr>
            <a:t> </a:t>
          </a:r>
          <a:r>
            <a:rPr lang="en-US" sz="1800" b="1" kern="1200" dirty="0">
              <a:solidFill>
                <a:schemeClr val="bg1"/>
              </a:solidFill>
            </a:rPr>
            <a:t>is based on similarity</a:t>
          </a:r>
        </a:p>
      </dsp:txBody>
      <dsp:txXfrm>
        <a:off x="7101657" y="2161940"/>
        <a:ext cx="2055956" cy="1122187"/>
      </dsp:txXfrm>
    </dsp:sp>
    <dsp:sp modelId="{4247AE0D-5662-4184-84B7-BCFE35AE47F8}">
      <dsp:nvSpPr>
        <dsp:cNvPr id="0" name=""/>
        <dsp:cNvSpPr/>
      </dsp:nvSpPr>
      <dsp:spPr>
        <a:xfrm>
          <a:off x="7582366" y="711893"/>
          <a:ext cx="1254133" cy="125272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A3FFD-E8EF-490E-B132-848CE6F1C7EC}">
      <dsp:nvSpPr>
        <dsp:cNvPr id="0" name=""/>
        <dsp:cNvSpPr/>
      </dsp:nvSpPr>
      <dsp:spPr>
        <a:xfrm>
          <a:off x="7850761" y="933879"/>
          <a:ext cx="719584" cy="7195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80E317-2794-44B4-AC54-A21DBE62D49A}">
      <dsp:nvSpPr>
        <dsp:cNvPr id="0" name=""/>
        <dsp:cNvSpPr/>
      </dsp:nvSpPr>
      <dsp:spPr>
        <a:xfrm>
          <a:off x="7590954" y="2232612"/>
          <a:ext cx="2055956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3200" b="1" kern="1200" dirty="0">
            <a:solidFill>
              <a:schemeClr val="bg1"/>
            </a:solidFill>
          </a:endParaRPr>
        </a:p>
      </dsp:txBody>
      <dsp:txXfrm>
        <a:off x="7590954" y="2232612"/>
        <a:ext cx="2055956" cy="1122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F7AB8FD0-DB5D-4072-A325-02E822E49EF6}" type="datetimeFigureOut">
              <a:rPr lang="ar-EG" smtClean="0"/>
              <a:t>18/05/1444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1795615B-C7BE-4F9A-889C-34BB30823AE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40395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5615B-C7BE-4F9A-889C-34BB30823AE8}" type="slidenum">
              <a:rPr lang="ar-EG" smtClean="0"/>
              <a:t>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4063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8281E6-65EC-6502-7E59-0F7BF1ED8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D6316-CC91-4AA3-8CD3-3FF8EDA27D26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7C216B-50CF-981D-AAE3-AF9AEA67F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07E86E-0F6F-FE90-0EC0-F168C9E5C40D}"/>
              </a:ext>
            </a:extLst>
          </p:cNvPr>
          <p:cNvSpPr/>
          <p:nvPr userDrawn="1"/>
        </p:nvSpPr>
        <p:spPr>
          <a:xfrm>
            <a:off x="346275" y="347234"/>
            <a:ext cx="491925" cy="5265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>
              <a:ln>
                <a:noFill/>
              </a:ln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60849-8BD3-CA6B-4FBD-6EC1073D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273" y="347234"/>
            <a:ext cx="491925" cy="526526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91328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2321C-9FC4-1008-8944-B87D3CFB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133D7B-3137-7925-18E3-5EE2283D6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5C4BE-5278-C488-FA92-463BE9AA0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D6316-CC91-4AA3-8CD3-3FF8EDA27D26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D3049-40DB-A839-6FA2-97AE95F9F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84661-3C33-B979-9DF6-77D98B55F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AD4A-4A4D-455E-9DF2-AB3CA708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02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AB2716-BD1C-AE70-9835-EA81E4642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A8596F-6895-240A-3256-D9FB5B363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4A499-BE77-51D9-0B9A-ACCAF507A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D6316-CC91-4AA3-8CD3-3FF8EDA27D26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FCAC5-B1C8-0651-B64D-23ACE3B7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5BED6-6D5E-078E-175C-E3825EDA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AD4A-4A4D-455E-9DF2-AB3CA708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35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6CA3-05FD-2C62-4362-FD03DF3E6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50F4D-A5FA-C570-9948-B6BBA21B1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A85B1-7538-E5DC-BD9A-E5D7E3A6D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D6316-CC91-4AA3-8CD3-3FF8EDA27D26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28522-C8C3-1C63-107A-B2AF4AB0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E2C89-8F47-39D3-AEB5-C3F216CD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AD4A-4A4D-455E-9DF2-AB3CA708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2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8177F-B550-7E85-DBF7-5181A87D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ACFC5-A580-DB8F-FB90-DCAE8FDD0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98D46-BCD1-E160-1FCC-977E8271F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D6316-CC91-4AA3-8CD3-3FF8EDA27D26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7EB4D-41BA-2268-7633-72BC0C6A1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DBA0C-078E-204D-8677-4043BBD6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AD4A-4A4D-455E-9DF2-AB3CA708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63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20EB-A5AF-C1C4-5A00-371C2123C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856BA-FD97-11CA-B8B5-C7F8D17E0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C7D96-3D22-6A86-1CFC-E3D2EC898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D6316-CC91-4AA3-8CD3-3FF8EDA27D26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667C1-493E-3BCE-D682-D0EF1AD96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1BB8D-D15F-659D-9E96-51326C05F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AD4A-4A4D-455E-9DF2-AB3CA708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66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05BB-C2CC-4A48-7AD5-C2E16F76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E51E-12F8-DD4E-B543-C4B84B678A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046BD-03FC-CAA3-337D-17F6C2173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D774B-B3BC-5BF0-89CE-75A38D521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D6316-CC91-4AA3-8CD3-3FF8EDA27D26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D3BE9-284D-4E25-D431-007B5F601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6F331-CA27-3B0F-DD53-3402C56E3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AD4A-4A4D-455E-9DF2-AB3CA708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9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7940-4B6A-03C1-0319-A03C329D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82E11-EAE4-56C6-52B6-7A81A9B9F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0AC5C-E17B-F5A7-0C60-898737886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826D1-7340-0F3D-4D35-2000E55784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E4B0D-BF92-072E-9437-7C77E7E92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5BF1D2-BCD4-8FA2-43DE-05A22BC43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D6316-CC91-4AA3-8CD3-3FF8EDA27D26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D8E55F-1176-2480-679D-BA9C8358A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72CAF3-0B6F-7C37-701A-D9FAF215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AD4A-4A4D-455E-9DF2-AB3CA708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0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292F-E60C-4D61-79F6-E5F752E6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9B74C-30DC-EA36-D245-1D4A58F6F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D6316-CC91-4AA3-8CD3-3FF8EDA27D26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B4E3B-C930-A0F2-9370-C5BACBA75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4DD05-99F5-42F2-C44B-D92DA4B33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AD4A-4A4D-455E-9DF2-AB3CA708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73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31ADD-C473-5A9C-E812-593F0361B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BABA4-7172-1233-AAA2-895CBB72E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757D3-1BF4-AC46-A070-66B55DB96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8DFD1-AF82-8451-4490-A25797149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D6316-CC91-4AA3-8CD3-3FF8EDA27D26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1FA8F-439F-1C44-E76B-5A3A11B7F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F3C3D-4512-2213-CDD3-A5D7CAFF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AD4A-4A4D-455E-9DF2-AB3CA708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93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FE7B-75BF-D726-0BC0-6A9BB5A40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25ED4-8826-0B11-C873-FCB403435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07E75-AA5E-B0A9-0658-1376BC2AD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06AD6-A275-8D9B-31AC-0C9121AB3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D6316-CC91-4AA3-8CD3-3FF8EDA27D26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1C06E-D621-55E0-E7E8-DDE0E15D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A3EAA-005B-4CE0-4E4B-63C421E7D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AD4A-4A4D-455E-9DF2-AB3CA708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02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2EAB51-5D8C-367B-5D17-87F2C89D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0047C-9411-0056-CECE-DFAD2242C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C72F6-B42D-4D3F-D442-2774E4ACA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D6316-CC91-4AA3-8CD3-3FF8EDA27D26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AD917-07D7-D910-59B7-5E077F783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0CC13-55F7-4B63-69F6-65CAEB843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6AD4A-4A4D-455E-9DF2-AB3CA708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6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eb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9F2F099-F825-879E-5144-54160DE278F3}"/>
              </a:ext>
            </a:extLst>
          </p:cNvPr>
          <p:cNvSpPr/>
          <p:nvPr/>
        </p:nvSpPr>
        <p:spPr>
          <a:xfrm>
            <a:off x="2834640" y="-60960"/>
            <a:ext cx="6827520" cy="6918960"/>
          </a:xfrm>
          <a:prstGeom prst="ellipse">
            <a:avLst/>
          </a:prstGeom>
          <a:gradFill flip="none" rotWithShape="1">
            <a:gsLst>
              <a:gs pos="0">
                <a:srgbClr val="4EBFB9">
                  <a:shade val="30000"/>
                  <a:satMod val="115000"/>
                </a:srgbClr>
              </a:gs>
              <a:gs pos="50000">
                <a:srgbClr val="4EBFB9">
                  <a:shade val="67500"/>
                  <a:satMod val="115000"/>
                </a:srgbClr>
              </a:gs>
              <a:gs pos="100000">
                <a:srgbClr val="4EBFB9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A2C8D-8C60-7825-B04C-E0DD710CC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202371"/>
            <a:ext cx="7162800" cy="1640839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</a:rPr>
              <a:t>Classification</a:t>
            </a:r>
            <a:br>
              <a:rPr 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</a:rPr>
            </a:br>
            <a:r>
              <a:rPr 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</a:rPr>
              <a:t>Logistic Regression</a:t>
            </a:r>
            <a:endParaRPr lang="ar-EG" sz="4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Rounded MT Bold" panose="020F070403050403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CF40F4-B650-91A3-359E-1A72DFBD0EB8}"/>
              </a:ext>
            </a:extLst>
          </p:cNvPr>
          <p:cNvCxnSpPr>
            <a:cxnSpLocks/>
          </p:cNvCxnSpPr>
          <p:nvPr/>
        </p:nvCxnSpPr>
        <p:spPr>
          <a:xfrm>
            <a:off x="4587240" y="4216400"/>
            <a:ext cx="3322320" cy="0"/>
          </a:xfrm>
          <a:prstGeom prst="line">
            <a:avLst/>
          </a:prstGeom>
          <a:ln w="38100">
            <a:solidFill>
              <a:srgbClr val="154C7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681D6DB-BB68-D0F7-DD86-FA521CB2EE20}"/>
              </a:ext>
            </a:extLst>
          </p:cNvPr>
          <p:cNvSpPr txBox="1"/>
          <p:nvPr/>
        </p:nvSpPr>
        <p:spPr>
          <a:xfrm>
            <a:off x="4748074" y="4323426"/>
            <a:ext cx="300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Ahmed</a:t>
            </a:r>
            <a:r>
              <a:rPr lang="en-US" dirty="0"/>
              <a:t> </a:t>
            </a:r>
            <a:r>
              <a:rPr lang="en-US" b="1" dirty="0" err="1"/>
              <a:t>Metawaa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9401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6A85B91-1092-B0BE-8DF6-521BC1583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65" y="1988983"/>
            <a:ext cx="5539665" cy="3915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B1723D-2618-5AA5-AB58-C0E3939021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87" b="459"/>
          <a:stretch/>
        </p:blipFill>
        <p:spPr>
          <a:xfrm>
            <a:off x="7046174" y="2409825"/>
            <a:ext cx="4197307" cy="3114675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096E1F-A471-AE39-DF58-50C1C3E736C2}"/>
              </a:ext>
            </a:extLst>
          </p:cNvPr>
          <p:cNvSpPr txBox="1"/>
          <p:nvPr/>
        </p:nvSpPr>
        <p:spPr>
          <a:xfrm>
            <a:off x="3047172" y="1095753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Binary Classification</a:t>
            </a:r>
            <a:endParaRPr lang="en-US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228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A5422EA8-CA7C-74F7-BD85-ACC512DE3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5"/>
          <a:stretch/>
        </p:blipFill>
        <p:spPr>
          <a:xfrm>
            <a:off x="7046173" y="2400736"/>
            <a:ext cx="4197307" cy="30856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096E1F-A471-AE39-DF58-50C1C3E736C2}"/>
              </a:ext>
            </a:extLst>
          </p:cNvPr>
          <p:cNvSpPr txBox="1"/>
          <p:nvPr/>
        </p:nvSpPr>
        <p:spPr>
          <a:xfrm>
            <a:off x="3047172" y="1048435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Multiple Classification</a:t>
            </a:r>
            <a:endParaRPr lang="en-US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80AD3-E89F-4326-CA3B-EE8CB8994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81" y="1933792"/>
            <a:ext cx="5385381" cy="401955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796261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103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D3A08-7DFA-0457-6757-084F735DDA99}"/>
              </a:ext>
            </a:extLst>
          </p:cNvPr>
          <p:cNvSpPr/>
          <p:nvPr/>
        </p:nvSpPr>
        <p:spPr>
          <a:xfrm>
            <a:off x="0" y="0"/>
            <a:ext cx="4932218" cy="6858000"/>
          </a:xfrm>
          <a:prstGeom prst="rect">
            <a:avLst/>
          </a:prstGeom>
          <a:solidFill>
            <a:srgbClr val="38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ED268D8B-B5DF-DB88-C7EE-59A5246F14FA}"/>
              </a:ext>
            </a:extLst>
          </p:cNvPr>
          <p:cNvSpPr/>
          <p:nvPr/>
        </p:nvSpPr>
        <p:spPr>
          <a:xfrm rot="5400000">
            <a:off x="3084995" y="1846265"/>
            <a:ext cx="6858478" cy="3164031"/>
          </a:xfrm>
          <a:prstGeom prst="triangle">
            <a:avLst>
              <a:gd name="adj" fmla="val 0"/>
            </a:avLst>
          </a:prstGeom>
          <a:solidFill>
            <a:srgbClr val="38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11DF7-4EAA-7BC0-858D-E1A1BEBA5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919" y="2007497"/>
            <a:ext cx="5628531" cy="3072384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b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5300" b="1" i="0" dirty="0">
                <a:effectLst/>
                <a:latin typeface="Calibri Light (Headings)"/>
              </a:rPr>
              <a:t>Logistic Regression</a:t>
            </a:r>
            <a:br>
              <a:rPr lang="en-US" sz="1600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ar-EG" sz="5400" b="1" dirty="0">
                <a:solidFill>
                  <a:schemeClr val="bg1"/>
                </a:solidFill>
                <a:latin typeface="Arial Rounded MT Bold" panose="020F0704030504030204" pitchFamily="34" charset="0"/>
                <a:cs typeface="+mj-cs"/>
              </a:rPr>
            </a:br>
            <a:endParaRPr lang="en-US" sz="5400" b="1" dirty="0">
              <a:effectLst/>
              <a:latin typeface="Calibri Light (Headings)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E087D47-C5CC-3F33-AF62-E6D1B1454F04}"/>
              </a:ext>
            </a:extLst>
          </p:cNvPr>
          <p:cNvSpPr/>
          <p:nvPr/>
        </p:nvSpPr>
        <p:spPr>
          <a:xfrm rot="1498330">
            <a:off x="6538275" y="-531892"/>
            <a:ext cx="759056" cy="7920345"/>
          </a:xfrm>
          <a:custGeom>
            <a:avLst/>
            <a:gdLst>
              <a:gd name="connsiteX0" fmla="*/ 759056 w 759056"/>
              <a:gd name="connsiteY0" fmla="*/ 0 h 7920345"/>
              <a:gd name="connsiteX1" fmla="*/ 759056 w 759056"/>
              <a:gd name="connsiteY1" fmla="*/ 7566841 h 7920345"/>
              <a:gd name="connsiteX2" fmla="*/ 0 w 759056"/>
              <a:gd name="connsiteY2" fmla="*/ 7920345 h 7920345"/>
              <a:gd name="connsiteX3" fmla="*/ 0 w 759056"/>
              <a:gd name="connsiteY3" fmla="*/ 353505 h 792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9056" h="7920345">
                <a:moveTo>
                  <a:pt x="759056" y="0"/>
                </a:moveTo>
                <a:lnTo>
                  <a:pt x="759056" y="7566841"/>
                </a:lnTo>
                <a:lnTo>
                  <a:pt x="0" y="7920345"/>
                </a:lnTo>
                <a:lnTo>
                  <a:pt x="0" y="353505"/>
                </a:lnTo>
                <a:close/>
              </a:path>
            </a:pathLst>
          </a:custGeom>
          <a:solidFill>
            <a:srgbClr val="01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/>
          </a:p>
        </p:txBody>
      </p:sp>
      <p:pic>
        <p:nvPicPr>
          <p:cNvPr id="6" name="Picture 5" descr="A picture containing lamp&#10;&#10;Description automatically generated">
            <a:extLst>
              <a:ext uri="{FF2B5EF4-FFF2-40B4-BE49-F238E27FC236}">
                <a16:creationId xmlns:a16="http://schemas.microsoft.com/office/drawing/2014/main" id="{0281C4D1-C228-F884-09BD-841BBCBD1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609" y="2327213"/>
            <a:ext cx="3484423" cy="220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44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FD387AEE-FDE2-CECB-3567-DD13F414D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187" y="1886898"/>
            <a:ext cx="10317625" cy="3661646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 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Helvetica Neue"/>
              </a:rPr>
              <a:t>Logistic Regression model</a:t>
            </a:r>
            <a:endParaRPr lang="en-US" sz="36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3200" b="1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s a widely used statistical model which is primarily used for classification purposes.</a:t>
            </a:r>
          </a:p>
          <a:p>
            <a:pPr lvl="1" algn="l"/>
            <a:endParaRPr lang="en-US" sz="20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Helps us to classify these observations into two or more discrete classes. </a:t>
            </a:r>
            <a:endParaRPr lang="en-US" sz="2400" b="1" dirty="0">
              <a:effectLst/>
              <a:latin typeface="Arial Rounded MT Bold" panose="020F070403050403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rgbClr val="1D3772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415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FD387AEE-FDE2-CECB-3567-DD13F414D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187" y="1886898"/>
            <a:ext cx="10317625" cy="41321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 The Logistic Regression algorithm works as follows - - -</a:t>
            </a:r>
          </a:p>
          <a:p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Implement linear equation</a:t>
            </a:r>
          </a:p>
          <a:p>
            <a:pPr lvl="1" algn="l"/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Helvetica Neue"/>
              </a:rPr>
              <a:t>Sigmoid Function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b="1" dirty="0"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Decision boundary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Helvetica Neue"/>
              </a:rPr>
              <a:t>Making predictions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b="1" dirty="0">
              <a:effectLst/>
              <a:latin typeface="Arial Rounded MT Bold" panose="020F070403050403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rgbClr val="1D3772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91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FD387AEE-FDE2-CECB-3567-DD13F414D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187" y="1886898"/>
            <a:ext cx="10317625" cy="41321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 The Logistic Regression algorithm works as follows - - -</a:t>
            </a:r>
          </a:p>
          <a:p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1"/>
                </a:solidFill>
                <a:effectLst/>
                <a:latin typeface="Helvetica Neue"/>
              </a:rPr>
              <a:t>Implement linear equation</a:t>
            </a:r>
          </a:p>
          <a:p>
            <a:pPr lvl="1" algn="l"/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Helvetica Neue"/>
              </a:rPr>
              <a:t>Sigmoid Function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b="1" dirty="0"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Decision boundary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Helvetica Neue"/>
              </a:rPr>
              <a:t>Making predictions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b="1" dirty="0">
              <a:effectLst/>
              <a:latin typeface="Arial Rounded MT Bold" panose="020F070403050403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rgbClr val="1D3772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514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FD387AEE-FDE2-CECB-3567-DD13F414D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187" y="1886898"/>
            <a:ext cx="10317625" cy="4132162"/>
          </a:xfrm>
        </p:spPr>
        <p:txBody>
          <a:bodyPr>
            <a:normAutofit/>
          </a:bodyPr>
          <a:lstStyle/>
          <a:p>
            <a:pPr lvl="1" algn="l"/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b="1" dirty="0">
              <a:effectLst/>
              <a:latin typeface="Arial Rounded MT Bold" panose="020F070403050403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rgbClr val="1D3772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37EDB1-1A90-045B-A5B1-8C21DF55B008}"/>
              </a:ext>
            </a:extLst>
          </p:cNvPr>
          <p:cNvSpPr txBox="1"/>
          <p:nvPr/>
        </p:nvSpPr>
        <p:spPr>
          <a:xfrm>
            <a:off x="937187" y="3222594"/>
            <a:ext cx="10559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Logistic Regression works by implementing a linear equation with independent variables to predict a target value.</a:t>
            </a:r>
          </a:p>
          <a:p>
            <a:endParaRPr lang="en-US" dirty="0"/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8DDE066D-5010-2786-9443-3B4A2D1FBB48}"/>
              </a:ext>
            </a:extLst>
          </p:cNvPr>
          <p:cNvSpPr txBox="1">
            <a:spLocks/>
          </p:cNvSpPr>
          <p:nvPr/>
        </p:nvSpPr>
        <p:spPr>
          <a:xfrm>
            <a:off x="937187" y="1362919"/>
            <a:ext cx="10317625" cy="616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b="1" dirty="0">
                <a:solidFill>
                  <a:schemeClr val="bg1"/>
                </a:solidFill>
                <a:latin typeface="Helvetica Neue"/>
              </a:rPr>
              <a:t>Implement linear equation</a:t>
            </a:r>
          </a:p>
          <a:p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1" algn="l"/>
            <a:endParaRPr lang="en-US" b="1" dirty="0">
              <a:solidFill>
                <a:srgbClr val="000000"/>
              </a:solidFill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b="1" dirty="0">
              <a:latin typeface="Arial Rounded MT Bold" panose="020F070403050403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rgbClr val="1D3772"/>
              </a:solidFill>
              <a:latin typeface="Arial Rounded MT Bold" panose="020F0704030504030204" pitchFamily="34" charset="0"/>
            </a:endParaRPr>
          </a:p>
          <a:p>
            <a:pPr algn="l"/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l"/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487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FD387AEE-FDE2-CECB-3567-DD13F414D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187" y="1886898"/>
            <a:ext cx="10317625" cy="4132162"/>
          </a:xfrm>
        </p:spPr>
        <p:txBody>
          <a:bodyPr>
            <a:normAutofit/>
          </a:bodyPr>
          <a:lstStyle/>
          <a:p>
            <a:pPr lvl="1" algn="l"/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b="1" dirty="0">
              <a:effectLst/>
              <a:latin typeface="Arial Rounded MT Bold" panose="020F070403050403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rgbClr val="1D3772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16F1A6-F726-E664-1C35-294BDCAA0280}"/>
              </a:ext>
            </a:extLst>
          </p:cNvPr>
          <p:cNvSpPr txBox="1"/>
          <p:nvPr/>
        </p:nvSpPr>
        <p:spPr>
          <a:xfrm>
            <a:off x="1177769" y="2168119"/>
            <a:ext cx="9836459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r>
              <a:rPr lang="en-US" sz="18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For example, we consider the number of hours studied “</a:t>
            </a:r>
            <a:r>
              <a:rPr lang="en-US" sz="1800" b="1" i="1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independent</a:t>
            </a:r>
            <a:r>
              <a:rPr lang="en-US" sz="1800" b="1" i="1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 variable”</a:t>
            </a:r>
            <a:r>
              <a:rPr lang="en-US" sz="18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 denoted by </a:t>
            </a:r>
            <a:r>
              <a:rPr lang="en-US" sz="1800" b="1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x1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,</a:t>
            </a:r>
            <a:endParaRPr lang="en-US" sz="1800" b="1" i="0" kern="120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+mn-ea"/>
              <a:cs typeface="+mn-cs"/>
            </a:endParaRP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r>
              <a:rPr lang="en-US" sz="18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Probability of passing the exam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“</a:t>
            </a:r>
            <a:r>
              <a:rPr lang="en-US" sz="1800" b="1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target variable”</a:t>
            </a:r>
            <a:r>
              <a:rPr lang="en-US" sz="18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 denoted by </a:t>
            </a:r>
            <a:r>
              <a:rPr lang="en-US" sz="1800" b="1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z.</a:t>
            </a: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rgbClr val="000000"/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Helvetica Neue"/>
              </a:rPr>
              <a:t>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hen the linear equation would be: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Courier New" panose="02070309020205020404" pitchFamily="49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Helvetica Neue"/>
                <a:cs typeface="Courier New" panose="02070309020205020404" pitchFamily="49" charset="0"/>
              </a:rPr>
              <a:t>z =  w.x1 + 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Here, the coefficients w and b are the parameters of the model.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So, the predicted response value is given by the above equations</a:t>
            </a: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</p:txBody>
      </p:sp>
      <p:sp>
        <p:nvSpPr>
          <p:cNvPr id="8" name="Subtitle 9">
            <a:extLst>
              <a:ext uri="{FF2B5EF4-FFF2-40B4-BE49-F238E27FC236}">
                <a16:creationId xmlns:a16="http://schemas.microsoft.com/office/drawing/2014/main" id="{FD9FA924-D51A-3580-5587-0A0C91E55313}"/>
              </a:ext>
            </a:extLst>
          </p:cNvPr>
          <p:cNvSpPr txBox="1">
            <a:spLocks/>
          </p:cNvSpPr>
          <p:nvPr/>
        </p:nvSpPr>
        <p:spPr>
          <a:xfrm>
            <a:off x="937187" y="1362919"/>
            <a:ext cx="10317625" cy="616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b="1" dirty="0">
                <a:solidFill>
                  <a:schemeClr val="bg1"/>
                </a:solidFill>
                <a:latin typeface="Helvetica Neue"/>
              </a:rPr>
              <a:t>Implement linear equation</a:t>
            </a:r>
          </a:p>
          <a:p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1" algn="l"/>
            <a:endParaRPr lang="en-US" b="1" dirty="0">
              <a:solidFill>
                <a:srgbClr val="000000"/>
              </a:solidFill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b="1" dirty="0">
              <a:latin typeface="Arial Rounded MT Bold" panose="020F070403050403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rgbClr val="1D3772"/>
              </a:solidFill>
              <a:latin typeface="Arial Rounded MT Bold" panose="020F0704030504030204" pitchFamily="34" charset="0"/>
            </a:endParaRPr>
          </a:p>
          <a:p>
            <a:pPr algn="l"/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l"/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43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FD387AEE-FDE2-CECB-3567-DD13F414D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187" y="1886898"/>
            <a:ext cx="10317625" cy="41321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 The Logistic Regression algorithm works as follows - - -</a:t>
            </a:r>
          </a:p>
          <a:p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Implement linear equation</a:t>
            </a:r>
          </a:p>
          <a:p>
            <a:pPr lvl="1" algn="l"/>
            <a:endParaRPr lang="en-US" sz="2000" b="1" i="0" dirty="0">
              <a:solidFill>
                <a:schemeClr val="accent1"/>
              </a:solidFill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effectLst/>
                <a:latin typeface="Helvetica Neue"/>
              </a:rPr>
              <a:t>Sigmoid Function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b="1" dirty="0"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Decision boundary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Helvetica Neue"/>
              </a:rPr>
              <a:t>Making predictions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b="1" dirty="0">
              <a:effectLst/>
              <a:latin typeface="Arial Rounded MT Bold" panose="020F070403050403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rgbClr val="1D3772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731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FD387AEE-FDE2-CECB-3567-DD13F414D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185" y="1380872"/>
            <a:ext cx="10317625" cy="589972"/>
          </a:xfrm>
        </p:spPr>
        <p:txBody>
          <a:bodyPr>
            <a:normAutofit/>
          </a:bodyPr>
          <a:lstStyle/>
          <a:p>
            <a:pPr lvl="1"/>
            <a:r>
              <a:rPr lang="en-US" sz="3200" b="1" dirty="0">
                <a:solidFill>
                  <a:schemeClr val="bg1"/>
                </a:solidFill>
                <a:effectLst/>
                <a:latin typeface="Helvetica Neue"/>
              </a:rPr>
              <a:t> </a:t>
            </a:r>
            <a:r>
              <a:rPr lang="en-US" sz="2800" b="1" dirty="0">
                <a:solidFill>
                  <a:schemeClr val="bg1"/>
                </a:solidFill>
                <a:effectLst/>
                <a:latin typeface="Helvetica Neue"/>
              </a:rPr>
              <a:t>Sigmoid Function</a:t>
            </a:r>
          </a:p>
          <a:p>
            <a:endParaRPr lang="en-US" sz="2400" b="1" dirty="0">
              <a:solidFill>
                <a:schemeClr val="bg1"/>
              </a:solidFill>
              <a:effectLst/>
              <a:latin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rgbClr val="1D3772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6F516-FD74-C378-387A-9D85666057A5}"/>
              </a:ext>
            </a:extLst>
          </p:cNvPr>
          <p:cNvSpPr txBox="1"/>
          <p:nvPr/>
        </p:nvSpPr>
        <p:spPr>
          <a:xfrm>
            <a:off x="547382" y="2432483"/>
            <a:ext cx="11097235" cy="2585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 Neue"/>
              </a:rPr>
              <a:t>This predicted response value</a:t>
            </a:r>
            <a:r>
              <a:rPr lang="en-US" dirty="0">
                <a:latin typeface="Helvetica Neue"/>
              </a:rPr>
              <a:t> “</a:t>
            </a:r>
            <a:r>
              <a:rPr lang="en-US" sz="1800" dirty="0">
                <a:effectLst/>
                <a:latin typeface="Helvetica Neue"/>
              </a:rPr>
              <a:t>z” converted into a probability value that lie between 0 and 1.</a:t>
            </a:r>
          </a:p>
          <a:p>
            <a:pPr lvl="1" algn="l"/>
            <a:endParaRPr lang="en-US" sz="1800" dirty="0"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800" dirty="0"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 Neue"/>
              </a:rPr>
              <a:t>In machine learning, we use the </a:t>
            </a:r>
            <a:r>
              <a:rPr lang="en-US" sz="1800" b="1" dirty="0">
                <a:effectLst/>
                <a:latin typeface="Helvetica Neue"/>
              </a:rPr>
              <a:t>sigmoid function</a:t>
            </a:r>
            <a:r>
              <a:rPr lang="en-US" sz="1800" dirty="0">
                <a:effectLst/>
                <a:latin typeface="Helvetica Neue"/>
              </a:rPr>
              <a:t> to map predicted values to probability values.</a:t>
            </a:r>
          </a:p>
          <a:p>
            <a:pPr lvl="1" algn="l"/>
            <a:endParaRPr lang="en-US" sz="1800" dirty="0"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 Neue"/>
              </a:rPr>
              <a:t>The sigmoid function has an S shaped curve. It is also called sigmoid curve.</a:t>
            </a:r>
          </a:p>
          <a:p>
            <a:pPr lvl="1" algn="l"/>
            <a:endParaRPr lang="en-US" sz="1800" dirty="0"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48235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FD387AEE-FDE2-CECB-3567-DD13F414D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3312" y="957732"/>
            <a:ext cx="10217757" cy="559723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 lnSpcReduction="10000"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Agenda:</a:t>
            </a:r>
          </a:p>
          <a:p>
            <a:pPr algn="l"/>
            <a:endParaRPr lang="en-US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 Quick Revision of Linear Regression</a:t>
            </a:r>
            <a:endParaRPr lang="en-US" sz="28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What is the meaning of classification?</a:t>
            </a:r>
          </a:p>
          <a:p>
            <a:pPr algn="l"/>
            <a:endParaRPr lang="en-US" sz="28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  <a:latin typeface="Arial Rounded MT Bold" panose="020F0704030504030204" pitchFamily="34" charset="0"/>
                <a:cs typeface="+mj-cs"/>
              </a:rPr>
              <a:t>Types of Classification.</a:t>
            </a:r>
            <a:r>
              <a:rPr lang="en-US" sz="2800" b="1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cs typeface="+mj-cs"/>
              </a:rPr>
              <a:t>.</a:t>
            </a:r>
          </a:p>
          <a:p>
            <a:pPr algn="l"/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  <a:cs typeface="+mj-cs"/>
            </a:endParaRPr>
          </a:p>
          <a:p>
            <a:pPr algn="l"/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  <a:cs typeface="+mj-cs"/>
              </a:rPr>
              <a:t>Logistic Regression 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  <a:cs typeface="+mj-cs"/>
              </a:rPr>
              <a:t>     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  <a:cs typeface="+mj-cs"/>
              </a:rPr>
              <a:t>Confusion Matrix</a:t>
            </a:r>
            <a:endParaRPr lang="ar-EG" sz="2800" dirty="0">
              <a:solidFill>
                <a:schemeClr val="bg1"/>
              </a:solidFill>
              <a:latin typeface="Arial Rounded MT Bold" panose="020F0704030504030204" pitchFamily="34" charset="0"/>
              <a:cs typeface="+mj-cs"/>
            </a:endParaRPr>
          </a:p>
          <a:p>
            <a:pPr algn="l"/>
            <a:endParaRPr lang="en-US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algn="l"/>
            <a:endParaRPr lang="ar-EG" sz="3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7B99FB0-9BDD-BCD5-F4C2-AEB47D23D1E2}"/>
              </a:ext>
            </a:extLst>
          </p:cNvPr>
          <p:cNvSpPr/>
          <p:nvPr/>
        </p:nvSpPr>
        <p:spPr>
          <a:xfrm>
            <a:off x="987122" y="2056495"/>
            <a:ext cx="243068" cy="231494"/>
          </a:xfrm>
          <a:prstGeom prst="ellipse">
            <a:avLst/>
          </a:prstGeom>
          <a:solidFill>
            <a:srgbClr val="1D3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94B6539-4707-743B-04C7-BED64F36131F}"/>
              </a:ext>
            </a:extLst>
          </p:cNvPr>
          <p:cNvSpPr/>
          <p:nvPr/>
        </p:nvSpPr>
        <p:spPr>
          <a:xfrm>
            <a:off x="987122" y="2984441"/>
            <a:ext cx="243068" cy="231494"/>
          </a:xfrm>
          <a:prstGeom prst="ellipse">
            <a:avLst/>
          </a:prstGeom>
          <a:solidFill>
            <a:srgbClr val="1D3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7BD693-EF14-8871-87E9-B44766AA8926}"/>
              </a:ext>
            </a:extLst>
          </p:cNvPr>
          <p:cNvSpPr/>
          <p:nvPr/>
        </p:nvSpPr>
        <p:spPr>
          <a:xfrm>
            <a:off x="987176" y="3912387"/>
            <a:ext cx="243068" cy="231494"/>
          </a:xfrm>
          <a:prstGeom prst="ellipse">
            <a:avLst/>
          </a:prstGeom>
          <a:solidFill>
            <a:srgbClr val="1D3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9260F6-3FC6-A30B-AF5A-1F2CBADBC530}"/>
              </a:ext>
            </a:extLst>
          </p:cNvPr>
          <p:cNvSpPr/>
          <p:nvPr/>
        </p:nvSpPr>
        <p:spPr>
          <a:xfrm>
            <a:off x="987122" y="4893891"/>
            <a:ext cx="243068" cy="231494"/>
          </a:xfrm>
          <a:prstGeom prst="ellipse">
            <a:avLst/>
          </a:prstGeom>
          <a:solidFill>
            <a:srgbClr val="1D3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E04218-4CA4-77F5-2AC9-5BE12A76550C}"/>
              </a:ext>
            </a:extLst>
          </p:cNvPr>
          <p:cNvSpPr/>
          <p:nvPr/>
        </p:nvSpPr>
        <p:spPr>
          <a:xfrm>
            <a:off x="987122" y="5821837"/>
            <a:ext cx="243068" cy="231494"/>
          </a:xfrm>
          <a:prstGeom prst="ellipse">
            <a:avLst/>
          </a:prstGeom>
          <a:solidFill>
            <a:srgbClr val="1D3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09854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3CEF32-C21D-CEA3-00A8-40D6B95B9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0775" y="1195793"/>
            <a:ext cx="7724775" cy="4466414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181112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FD387AEE-FDE2-CECB-3567-DD13F414D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187" y="1886898"/>
            <a:ext cx="10317625" cy="41321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 The Logistic Regression algorithm works as follows - - -</a:t>
            </a:r>
          </a:p>
          <a:p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Implement linear equation</a:t>
            </a:r>
          </a:p>
          <a:p>
            <a:pPr lvl="1" algn="l"/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Helvetica Neue"/>
              </a:rPr>
              <a:t>Sigmoid Function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b="1" dirty="0"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1"/>
                </a:solidFill>
                <a:effectLst/>
                <a:latin typeface="Helvetica Neue"/>
              </a:rPr>
              <a:t>Decision boundary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Helvetica Neue"/>
              </a:rPr>
              <a:t>Making predictions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b="1" dirty="0">
              <a:effectLst/>
              <a:latin typeface="Arial Rounded MT Bold" panose="020F070403050403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rgbClr val="1D3772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833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FD387AEE-FDE2-CECB-3567-DD13F414D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185" y="1238829"/>
            <a:ext cx="10317625" cy="589972"/>
          </a:xfrm>
        </p:spPr>
        <p:txBody>
          <a:bodyPr>
            <a:normAutofit/>
          </a:bodyPr>
          <a:lstStyle/>
          <a:p>
            <a:pPr lvl="1"/>
            <a:r>
              <a:rPr lang="en-US" sz="3200" b="1" i="0" dirty="0">
                <a:solidFill>
                  <a:schemeClr val="bg1"/>
                </a:solidFill>
                <a:effectLst/>
                <a:latin typeface="Helvetica Neue"/>
              </a:rPr>
              <a:t>Decision boundary</a:t>
            </a:r>
          </a:p>
          <a:p>
            <a:endParaRPr lang="en-US" sz="2400" b="1" dirty="0">
              <a:solidFill>
                <a:schemeClr val="bg1"/>
              </a:solidFill>
              <a:effectLst/>
              <a:latin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rgbClr val="1D3772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6F516-FD74-C378-387A-9D85666057A5}"/>
              </a:ext>
            </a:extLst>
          </p:cNvPr>
          <p:cNvSpPr txBox="1"/>
          <p:nvPr/>
        </p:nvSpPr>
        <p:spPr>
          <a:xfrm>
            <a:off x="547379" y="2032988"/>
            <a:ext cx="11097235" cy="39703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This probability value is then mapped to a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discrete class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which is either “0” or “1”.</a:t>
            </a:r>
          </a:p>
          <a:p>
            <a:pPr algn="l"/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To do that we select a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threshold value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which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is called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Decision boundary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Above this threshold map the probability values into class 1.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B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elow which we will map values into class 0.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Mathematically, it can be expressed as follows:-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≥ 0.5 =&gt; class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&lt; 0.5 =&gt; class 0</a:t>
            </a:r>
          </a:p>
          <a:p>
            <a:pPr lvl="1" algn="l"/>
            <a:endParaRPr lang="en-US" sz="1800" dirty="0"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63481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FD387AEE-FDE2-CECB-3567-DD13F414D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187" y="2366292"/>
            <a:ext cx="10317625" cy="2791634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endParaRPr lang="en-US" sz="20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 Generally, the decision boundary is set to “0.5” So,</a:t>
            </a:r>
          </a:p>
          <a:p>
            <a:pPr algn="l"/>
            <a:endParaRPr lang="en-US" sz="20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 if the probability value is 0.8 (&gt; 0.5), we will map this observation to class….?</a:t>
            </a:r>
          </a:p>
          <a:p>
            <a:pPr algn="l"/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 if the probability value is 0.2 (&lt; 0.5), we will map this observation to class ….?</a:t>
            </a:r>
            <a:endParaRPr lang="en-US" sz="2400" b="1" dirty="0"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3200" b="1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rgbClr val="1D3772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6775AA88-2EB6-D5BE-352F-E5E56760B744}"/>
              </a:ext>
            </a:extLst>
          </p:cNvPr>
          <p:cNvSpPr txBox="1">
            <a:spLocks/>
          </p:cNvSpPr>
          <p:nvPr/>
        </p:nvSpPr>
        <p:spPr>
          <a:xfrm>
            <a:off x="937187" y="1296926"/>
            <a:ext cx="10317625" cy="58997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b="1" dirty="0">
                <a:solidFill>
                  <a:schemeClr val="bg1"/>
                </a:solidFill>
                <a:latin typeface="Helvetica Neue"/>
              </a:rPr>
              <a:t>Decision boundary</a:t>
            </a:r>
          </a:p>
          <a:p>
            <a:endParaRPr lang="en-US" b="1" dirty="0">
              <a:solidFill>
                <a:schemeClr val="bg1"/>
              </a:solidFill>
              <a:latin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rgbClr val="1D3772"/>
              </a:solidFill>
              <a:latin typeface="Arial Rounded MT Bold" panose="020F0704030504030204" pitchFamily="34" charset="0"/>
            </a:endParaRPr>
          </a:p>
          <a:p>
            <a:pPr algn="l"/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l"/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47E634-5EB0-7507-89C9-548813919594}"/>
              </a:ext>
            </a:extLst>
          </p:cNvPr>
          <p:cNvSpPr txBox="1"/>
          <p:nvPr/>
        </p:nvSpPr>
        <p:spPr>
          <a:xfrm>
            <a:off x="745724" y="4083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475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3CEF32-C21D-CEA3-00A8-40D6B95B9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7887" y="1211894"/>
            <a:ext cx="7896225" cy="5533228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973179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FD387AEE-FDE2-CECB-3567-DD13F414D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187" y="1886898"/>
            <a:ext cx="10317625" cy="41321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 The Logistic Regression algorithm works as follows - - -</a:t>
            </a:r>
          </a:p>
          <a:p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Implement linear equation</a:t>
            </a:r>
          </a:p>
          <a:p>
            <a:pPr lvl="1" algn="l"/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Helvetica Neue"/>
              </a:rPr>
              <a:t>Sigmoid Function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b="1" dirty="0"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Decision boundary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1"/>
                </a:solidFill>
                <a:effectLst/>
                <a:latin typeface="Helvetica Neue"/>
              </a:rPr>
              <a:t>Making predictions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b="1" dirty="0">
              <a:effectLst/>
              <a:latin typeface="Arial Rounded MT Bold" panose="020F070403050403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rgbClr val="1D3772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08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FD387AEE-FDE2-CECB-3567-DD13F414D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724" y="2183906"/>
            <a:ext cx="10607113" cy="348369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Now, we know about sigmoid function and decision boundary in logistic regression. So we can use t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hese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to write a prediction function.</a:t>
            </a:r>
          </a:p>
          <a:p>
            <a:pPr algn="l"/>
            <a:endParaRPr lang="en-US" sz="20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A prediction function returns the probability of the observation being positive “Yes or True” 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w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e call this as class “1” if the probability closer to 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1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, otherwise class 0.</a:t>
            </a:r>
          </a:p>
          <a:p>
            <a:pPr algn="l"/>
            <a:endParaRPr lang="en-US" sz="3200" b="1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rgbClr val="1D3772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6775AA88-2EB6-D5BE-352F-E5E56760B744}"/>
              </a:ext>
            </a:extLst>
          </p:cNvPr>
          <p:cNvSpPr txBox="1">
            <a:spLocks/>
          </p:cNvSpPr>
          <p:nvPr/>
        </p:nvSpPr>
        <p:spPr>
          <a:xfrm>
            <a:off x="937187" y="1296926"/>
            <a:ext cx="10317625" cy="589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0" dirty="0">
                <a:solidFill>
                  <a:schemeClr val="bg1"/>
                </a:solidFill>
                <a:effectLst/>
                <a:latin typeface="Helvetica Neue"/>
              </a:rPr>
              <a:t>Making predictions</a:t>
            </a:r>
          </a:p>
          <a:p>
            <a:endParaRPr lang="en-US" b="1" dirty="0">
              <a:solidFill>
                <a:schemeClr val="bg1"/>
              </a:solidFill>
              <a:latin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rgbClr val="1D3772"/>
              </a:solidFill>
              <a:latin typeface="Arial Rounded MT Bold" panose="020F0704030504030204" pitchFamily="34" charset="0"/>
            </a:endParaRPr>
          </a:p>
          <a:p>
            <a:pPr algn="l"/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l"/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47E634-5EB0-7507-89C9-548813919594}"/>
              </a:ext>
            </a:extLst>
          </p:cNvPr>
          <p:cNvSpPr txBox="1"/>
          <p:nvPr/>
        </p:nvSpPr>
        <p:spPr>
          <a:xfrm>
            <a:off x="745724" y="4083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803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103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D3A08-7DFA-0457-6757-084F735DDA99}"/>
              </a:ext>
            </a:extLst>
          </p:cNvPr>
          <p:cNvSpPr/>
          <p:nvPr/>
        </p:nvSpPr>
        <p:spPr>
          <a:xfrm>
            <a:off x="0" y="-480"/>
            <a:ext cx="4932218" cy="6858000"/>
          </a:xfrm>
          <a:prstGeom prst="rect">
            <a:avLst/>
          </a:prstGeom>
          <a:solidFill>
            <a:srgbClr val="38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ED268D8B-B5DF-DB88-C7EE-59A5246F14FA}"/>
              </a:ext>
            </a:extLst>
          </p:cNvPr>
          <p:cNvSpPr/>
          <p:nvPr/>
        </p:nvSpPr>
        <p:spPr>
          <a:xfrm rot="5400000">
            <a:off x="3084995" y="1846265"/>
            <a:ext cx="6858478" cy="3164031"/>
          </a:xfrm>
          <a:prstGeom prst="triangle">
            <a:avLst>
              <a:gd name="adj" fmla="val 0"/>
            </a:avLst>
          </a:prstGeom>
          <a:solidFill>
            <a:srgbClr val="38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11DF7-4EAA-7BC0-858D-E1A1BEBA5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243" y="1528103"/>
            <a:ext cx="5628531" cy="3072384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b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5400" b="1" dirty="0">
                <a:latin typeface="Calibri Light (Headings)"/>
              </a:rPr>
              <a:t>Confusion Matrix </a:t>
            </a:r>
            <a:br>
              <a:rPr lang="ar-EG" sz="5400" b="1" dirty="0">
                <a:solidFill>
                  <a:schemeClr val="bg1"/>
                </a:solidFill>
                <a:latin typeface="Arial Rounded MT Bold" panose="020F0704030504030204" pitchFamily="34" charset="0"/>
                <a:cs typeface="+mj-cs"/>
              </a:rPr>
            </a:br>
            <a:endParaRPr lang="en-US" sz="5400" b="1" dirty="0">
              <a:effectLst/>
              <a:latin typeface="Calibri Light (Headings)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E087D47-C5CC-3F33-AF62-E6D1B1454F04}"/>
              </a:ext>
            </a:extLst>
          </p:cNvPr>
          <p:cNvSpPr/>
          <p:nvPr/>
        </p:nvSpPr>
        <p:spPr>
          <a:xfrm rot="1498330">
            <a:off x="6538275" y="-531892"/>
            <a:ext cx="759056" cy="7920345"/>
          </a:xfrm>
          <a:custGeom>
            <a:avLst/>
            <a:gdLst>
              <a:gd name="connsiteX0" fmla="*/ 759056 w 759056"/>
              <a:gd name="connsiteY0" fmla="*/ 0 h 7920345"/>
              <a:gd name="connsiteX1" fmla="*/ 759056 w 759056"/>
              <a:gd name="connsiteY1" fmla="*/ 7566841 h 7920345"/>
              <a:gd name="connsiteX2" fmla="*/ 0 w 759056"/>
              <a:gd name="connsiteY2" fmla="*/ 7920345 h 7920345"/>
              <a:gd name="connsiteX3" fmla="*/ 0 w 759056"/>
              <a:gd name="connsiteY3" fmla="*/ 353505 h 792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9056" h="7920345">
                <a:moveTo>
                  <a:pt x="759056" y="0"/>
                </a:moveTo>
                <a:lnTo>
                  <a:pt x="759056" y="7566841"/>
                </a:lnTo>
                <a:lnTo>
                  <a:pt x="0" y="7920345"/>
                </a:lnTo>
                <a:lnTo>
                  <a:pt x="0" y="353505"/>
                </a:lnTo>
                <a:close/>
              </a:path>
            </a:pathLst>
          </a:custGeom>
          <a:solidFill>
            <a:srgbClr val="01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2D46C46-7ECC-3874-3F9E-AE6D0AC4C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427" y="1951304"/>
            <a:ext cx="3270811" cy="3270811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912489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FD387AEE-FDE2-CECB-3567-DD13F414D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187" y="2539111"/>
            <a:ext cx="10317625" cy="2316974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endParaRPr lang="en-US" sz="3200" b="1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I</a:t>
            </a:r>
            <a:r>
              <a:rPr lang="en-US" sz="2400" b="1" i="0" dirty="0">
                <a:effectLst/>
                <a:latin typeface="Inter"/>
              </a:rPr>
              <a:t>s a tool for summarizing the performance of a classification algorithm.</a:t>
            </a:r>
            <a:endParaRPr lang="en-US" sz="2400" b="1" i="0" dirty="0">
              <a:latin typeface="Arial Rounded MT Bold" panose="020F0704030504030204" pitchFamily="34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Inter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Inter"/>
              </a:rPr>
              <a:t>Four types of outcomes are possible.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rgbClr val="1D3772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5B5EC-E8F8-2F69-8E82-155B50E60B92}"/>
              </a:ext>
            </a:extLst>
          </p:cNvPr>
          <p:cNvSpPr txBox="1"/>
          <p:nvPr/>
        </p:nvSpPr>
        <p:spPr>
          <a:xfrm>
            <a:off x="1892422" y="1322772"/>
            <a:ext cx="840715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 </a:t>
            </a:r>
            <a:r>
              <a:rPr lang="en-US" sz="3600" b="1" i="0" dirty="0">
                <a:solidFill>
                  <a:schemeClr val="bg1"/>
                </a:solidFill>
                <a:effectLst/>
                <a:latin typeface="Inter"/>
              </a:rPr>
              <a:t>Confusion matrix</a:t>
            </a:r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09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FAF3D4-F33A-4580-8038-E0D86838F691}"/>
              </a:ext>
            </a:extLst>
          </p:cNvPr>
          <p:cNvSpPr txBox="1"/>
          <p:nvPr/>
        </p:nvSpPr>
        <p:spPr>
          <a:xfrm>
            <a:off x="3048740" y="3044279"/>
            <a:ext cx="60945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solidFill>
                  <a:schemeClr val="bg1"/>
                </a:solidFill>
                <a:effectLst/>
                <a:latin typeface="Ink Free" panose="03080402000500000000" pitchFamily="66" charset="0"/>
              </a:rPr>
              <a:t>The four outcomes</a:t>
            </a:r>
          </a:p>
        </p:txBody>
      </p:sp>
    </p:spTree>
    <p:extLst>
      <p:ext uri="{BB962C8B-B14F-4D97-AF65-F5344CB8AC3E}">
        <p14:creationId xmlns:p14="http://schemas.microsoft.com/office/powerpoint/2010/main" val="266298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103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1E5987-285C-BF5F-1E97-5515A2FB6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00393" y="1750268"/>
            <a:ext cx="3789988" cy="378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D3A08-7DFA-0457-6757-084F735DDA99}"/>
              </a:ext>
            </a:extLst>
          </p:cNvPr>
          <p:cNvSpPr/>
          <p:nvPr/>
        </p:nvSpPr>
        <p:spPr>
          <a:xfrm>
            <a:off x="0" y="-1439"/>
            <a:ext cx="4932218" cy="6858000"/>
          </a:xfrm>
          <a:prstGeom prst="rect">
            <a:avLst/>
          </a:prstGeom>
          <a:solidFill>
            <a:srgbClr val="38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ED268D8B-B5DF-DB88-C7EE-59A5246F14FA}"/>
              </a:ext>
            </a:extLst>
          </p:cNvPr>
          <p:cNvSpPr/>
          <p:nvPr/>
        </p:nvSpPr>
        <p:spPr>
          <a:xfrm rot="5400000">
            <a:off x="3084995" y="1846265"/>
            <a:ext cx="6858478" cy="3164031"/>
          </a:xfrm>
          <a:prstGeom prst="triangle">
            <a:avLst>
              <a:gd name="adj" fmla="val 0"/>
            </a:avLst>
          </a:prstGeom>
          <a:solidFill>
            <a:srgbClr val="38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11DF7-4EAA-7BC0-858D-E1A1BEBA5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953" y="2247986"/>
            <a:ext cx="5294376" cy="3072384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b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5400" b="1" dirty="0">
                <a:cs typeface="Andalus" panose="02020603050405020304" pitchFamily="18" charset="-78"/>
              </a:rPr>
              <a:t>A Quick Revision of Linear Regression</a:t>
            </a:r>
            <a:br>
              <a:rPr lang="en-US" sz="5400" b="1" dirty="0">
                <a:effectLst/>
                <a:cs typeface="Andalus" panose="02020603050405020304" pitchFamily="18" charset="-78"/>
              </a:rPr>
            </a:br>
            <a:endParaRPr lang="en-US" sz="5400" b="1" dirty="0">
              <a:effectLst/>
              <a:cs typeface="Andalus" panose="02020603050405020304" pitchFamily="18" charset="-78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E087D47-C5CC-3F33-AF62-E6D1B1454F04}"/>
              </a:ext>
            </a:extLst>
          </p:cNvPr>
          <p:cNvSpPr/>
          <p:nvPr/>
        </p:nvSpPr>
        <p:spPr>
          <a:xfrm rot="1498330">
            <a:off x="6538275" y="-531892"/>
            <a:ext cx="759056" cy="7920345"/>
          </a:xfrm>
          <a:custGeom>
            <a:avLst/>
            <a:gdLst>
              <a:gd name="connsiteX0" fmla="*/ 759056 w 759056"/>
              <a:gd name="connsiteY0" fmla="*/ 0 h 7920345"/>
              <a:gd name="connsiteX1" fmla="*/ 759056 w 759056"/>
              <a:gd name="connsiteY1" fmla="*/ 7566841 h 7920345"/>
              <a:gd name="connsiteX2" fmla="*/ 0 w 759056"/>
              <a:gd name="connsiteY2" fmla="*/ 7920345 h 7920345"/>
              <a:gd name="connsiteX3" fmla="*/ 0 w 759056"/>
              <a:gd name="connsiteY3" fmla="*/ 353505 h 792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9056" h="7920345">
                <a:moveTo>
                  <a:pt x="759056" y="0"/>
                </a:moveTo>
                <a:lnTo>
                  <a:pt x="759056" y="7566841"/>
                </a:lnTo>
                <a:lnTo>
                  <a:pt x="0" y="7920345"/>
                </a:lnTo>
                <a:lnTo>
                  <a:pt x="0" y="353505"/>
                </a:lnTo>
                <a:close/>
              </a:path>
            </a:pathLst>
          </a:custGeom>
          <a:solidFill>
            <a:srgbClr val="01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57439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FD387AEE-FDE2-CECB-3567-DD13F414D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129" y="1642369"/>
            <a:ext cx="10461741" cy="4101483"/>
          </a:xfrm>
        </p:spPr>
        <p:txBody>
          <a:bodyPr>
            <a:normAutofit/>
          </a:bodyPr>
          <a:lstStyle/>
          <a:p>
            <a:pPr lvl="1" algn="l"/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b="1" dirty="0">
              <a:effectLst/>
              <a:latin typeface="Arial Rounded MT Bold" panose="020F070403050403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rgbClr val="1D3772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8C4B7-6445-0A84-4D3A-180CA33F7DE2}"/>
              </a:ext>
            </a:extLst>
          </p:cNvPr>
          <p:cNvSpPr txBox="1"/>
          <p:nvPr/>
        </p:nvSpPr>
        <p:spPr>
          <a:xfrm>
            <a:off x="368421" y="2521059"/>
            <a:ext cx="114551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 b="1" i="0" dirty="0">
                <a:solidFill>
                  <a:schemeClr val="bg1"/>
                </a:solidFill>
                <a:effectLst/>
                <a:latin typeface="Inter"/>
              </a:rPr>
              <a:t>True Positives (TP)</a:t>
            </a:r>
            <a:endParaRPr lang="en-US" sz="2800" dirty="0">
              <a:solidFill>
                <a:schemeClr val="bg1"/>
              </a:solidFill>
              <a:latin typeface="Inter"/>
            </a:endParaRPr>
          </a:p>
          <a:p>
            <a:pPr lvl="1" algn="l"/>
            <a:endParaRPr lang="en-US" sz="2800" dirty="0">
              <a:latin typeface="Inter"/>
            </a:endParaRPr>
          </a:p>
          <a:p>
            <a:pPr lvl="1" algn="l"/>
            <a:r>
              <a:rPr lang="en-US" sz="2800" b="0" i="0" dirty="0">
                <a:effectLst/>
                <a:latin typeface="Inter"/>
              </a:rPr>
              <a:t>occur when we predict an observation 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Inter"/>
              </a:rPr>
              <a:t>belongs</a:t>
            </a:r>
            <a:r>
              <a:rPr lang="en-US" sz="2800" b="0" i="0" dirty="0">
                <a:effectLst/>
                <a:latin typeface="Inter"/>
              </a:rPr>
              <a:t> to a certain class and the observation 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Inter"/>
              </a:rPr>
              <a:t>actually belongs </a:t>
            </a:r>
            <a:r>
              <a:rPr lang="en-US" sz="2800" b="0" i="0" dirty="0">
                <a:effectLst/>
                <a:latin typeface="Inter"/>
              </a:rPr>
              <a:t>to that class.</a:t>
            </a:r>
          </a:p>
        </p:txBody>
      </p:sp>
    </p:spTree>
    <p:extLst>
      <p:ext uri="{BB962C8B-B14F-4D97-AF65-F5344CB8AC3E}">
        <p14:creationId xmlns:p14="http://schemas.microsoft.com/office/powerpoint/2010/main" val="3691159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FD387AEE-FDE2-CECB-3567-DD13F414D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187" y="1886898"/>
            <a:ext cx="10317625" cy="4132162"/>
          </a:xfrm>
        </p:spPr>
        <p:txBody>
          <a:bodyPr>
            <a:normAutofit/>
          </a:bodyPr>
          <a:lstStyle/>
          <a:p>
            <a:pPr lvl="1" algn="l"/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b="1" dirty="0">
              <a:effectLst/>
              <a:latin typeface="Arial Rounded MT Bold" panose="020F070403050403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rgbClr val="1D3772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8C4B7-6445-0A84-4D3A-180CA33F7DE2}"/>
              </a:ext>
            </a:extLst>
          </p:cNvPr>
          <p:cNvSpPr txBox="1"/>
          <p:nvPr/>
        </p:nvSpPr>
        <p:spPr>
          <a:xfrm>
            <a:off x="356585" y="2521059"/>
            <a:ext cx="114788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 b="1" i="0" dirty="0">
                <a:solidFill>
                  <a:schemeClr val="bg1"/>
                </a:solidFill>
                <a:effectLst/>
                <a:latin typeface="Inter"/>
              </a:rPr>
              <a:t>True Negatives (TN)</a:t>
            </a:r>
            <a:endParaRPr lang="en-US" sz="2800" dirty="0">
              <a:solidFill>
                <a:schemeClr val="bg1"/>
              </a:solidFill>
              <a:latin typeface="Inter"/>
            </a:endParaRPr>
          </a:p>
          <a:p>
            <a:pPr lvl="1" algn="ctr"/>
            <a:endParaRPr lang="en-US" sz="2800" dirty="0">
              <a:solidFill>
                <a:schemeClr val="bg1"/>
              </a:solidFill>
              <a:latin typeface="Inter"/>
            </a:endParaRPr>
          </a:p>
          <a:p>
            <a:pPr lvl="1" algn="l"/>
            <a:r>
              <a:rPr lang="en-US" sz="2800" b="0" i="0" dirty="0">
                <a:effectLst/>
                <a:latin typeface="Inter"/>
              </a:rPr>
              <a:t>occur when we predict an observation 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Inter"/>
              </a:rPr>
              <a:t>does not belong </a:t>
            </a:r>
            <a:r>
              <a:rPr lang="en-US" sz="2800" b="0" i="0" dirty="0">
                <a:effectLst/>
                <a:latin typeface="Inter"/>
              </a:rPr>
              <a:t>to a certain class and the observation 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Inter"/>
              </a:rPr>
              <a:t>actually does not belong </a:t>
            </a:r>
            <a:r>
              <a:rPr lang="en-US" sz="2800" b="0" i="0" dirty="0">
                <a:effectLst/>
                <a:latin typeface="Inter"/>
              </a:rPr>
              <a:t>to that class.</a:t>
            </a:r>
          </a:p>
        </p:txBody>
      </p:sp>
    </p:spTree>
    <p:extLst>
      <p:ext uri="{BB962C8B-B14F-4D97-AF65-F5344CB8AC3E}">
        <p14:creationId xmlns:p14="http://schemas.microsoft.com/office/powerpoint/2010/main" val="3586763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FD387AEE-FDE2-CECB-3567-DD13F414D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187" y="1886898"/>
            <a:ext cx="10317625" cy="4132162"/>
          </a:xfrm>
        </p:spPr>
        <p:txBody>
          <a:bodyPr>
            <a:normAutofit/>
          </a:bodyPr>
          <a:lstStyle/>
          <a:p>
            <a:pPr lvl="1" algn="l"/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b="1" dirty="0">
              <a:effectLst/>
              <a:latin typeface="Arial Rounded MT Bold" panose="020F070403050403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rgbClr val="1D3772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8C4B7-6445-0A84-4D3A-180CA33F7DE2}"/>
              </a:ext>
            </a:extLst>
          </p:cNvPr>
          <p:cNvSpPr txBox="1"/>
          <p:nvPr/>
        </p:nvSpPr>
        <p:spPr>
          <a:xfrm>
            <a:off x="341788" y="2521059"/>
            <a:ext cx="1150842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 b="1" i="0" dirty="0">
                <a:solidFill>
                  <a:schemeClr val="bg1"/>
                </a:solidFill>
                <a:effectLst/>
                <a:latin typeface="Inter"/>
              </a:rPr>
              <a:t>False Positives (FP)</a:t>
            </a:r>
          </a:p>
          <a:p>
            <a:pPr lvl="1" algn="ctr"/>
            <a:endParaRPr lang="en-US" sz="2800" dirty="0">
              <a:solidFill>
                <a:schemeClr val="bg1"/>
              </a:solidFill>
              <a:latin typeface="Inter"/>
            </a:endParaRPr>
          </a:p>
          <a:p>
            <a:pPr lvl="1" algn="l"/>
            <a:r>
              <a:rPr lang="en-US" sz="2800" b="0" i="0" dirty="0">
                <a:effectLst/>
                <a:latin typeface="Inter"/>
              </a:rPr>
              <a:t>occur when we predict an observation 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Inter"/>
              </a:rPr>
              <a:t>belongs</a:t>
            </a:r>
            <a:r>
              <a:rPr lang="en-US" sz="2800" b="0" i="0" dirty="0">
                <a:effectLst/>
                <a:latin typeface="Inter"/>
              </a:rPr>
              <a:t> to a certain class but the observation 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Inter"/>
              </a:rPr>
              <a:t>actually does not belong </a:t>
            </a:r>
            <a:r>
              <a:rPr lang="en-US" sz="2800" b="0" i="0" dirty="0">
                <a:effectLst/>
                <a:latin typeface="Inter"/>
              </a:rPr>
              <a:t>to that class. </a:t>
            </a:r>
          </a:p>
        </p:txBody>
      </p:sp>
    </p:spTree>
    <p:extLst>
      <p:ext uri="{BB962C8B-B14F-4D97-AF65-F5344CB8AC3E}">
        <p14:creationId xmlns:p14="http://schemas.microsoft.com/office/powerpoint/2010/main" val="3329099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FD387AEE-FDE2-CECB-3567-DD13F414D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187" y="1886898"/>
            <a:ext cx="10317625" cy="4132162"/>
          </a:xfrm>
        </p:spPr>
        <p:txBody>
          <a:bodyPr>
            <a:normAutofit/>
          </a:bodyPr>
          <a:lstStyle/>
          <a:p>
            <a:pPr lvl="1" algn="l"/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b="1" dirty="0">
              <a:effectLst/>
              <a:latin typeface="Arial Rounded MT Bold" panose="020F070403050403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rgbClr val="1D3772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8C4B7-6445-0A84-4D3A-180CA33F7DE2}"/>
              </a:ext>
            </a:extLst>
          </p:cNvPr>
          <p:cNvSpPr txBox="1"/>
          <p:nvPr/>
        </p:nvSpPr>
        <p:spPr>
          <a:xfrm>
            <a:off x="578527" y="2521059"/>
            <a:ext cx="1103494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 b="1" i="0" dirty="0">
                <a:solidFill>
                  <a:schemeClr val="bg1"/>
                </a:solidFill>
                <a:effectLst/>
                <a:latin typeface="Inter"/>
              </a:rPr>
              <a:t>False Negatives (FN)</a:t>
            </a:r>
          </a:p>
          <a:p>
            <a:pPr lvl="1" algn="ctr"/>
            <a:endParaRPr lang="en-US" sz="2800" dirty="0">
              <a:solidFill>
                <a:schemeClr val="bg1"/>
              </a:solidFill>
              <a:latin typeface="Inter"/>
            </a:endParaRPr>
          </a:p>
          <a:p>
            <a:pPr lvl="1" algn="l"/>
            <a:r>
              <a:rPr lang="en-US" sz="2800" b="0" i="0" dirty="0">
                <a:effectLst/>
                <a:latin typeface="Inter"/>
              </a:rPr>
              <a:t>occur when we predict an observation 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Inter"/>
              </a:rPr>
              <a:t>does not belong </a:t>
            </a:r>
            <a:r>
              <a:rPr lang="en-US" sz="2800" b="0" i="0" dirty="0">
                <a:effectLst/>
                <a:latin typeface="Inter"/>
              </a:rPr>
              <a:t>to a certain class but the observation 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Inter"/>
              </a:rPr>
              <a:t>actually belongs </a:t>
            </a:r>
            <a:r>
              <a:rPr lang="en-US" sz="2800" b="0" i="0" dirty="0">
                <a:effectLst/>
                <a:latin typeface="Inter"/>
              </a:rPr>
              <a:t>to that class.</a:t>
            </a:r>
            <a:endParaRPr lang="en-US" sz="2800" dirty="0">
              <a:solidFill>
                <a:srgbClr val="154C73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104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DF3C62C-5D51-235A-C1E4-113837EEE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5" y="1657350"/>
            <a:ext cx="87820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45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6A7AB-3AE5-C0F6-80F9-93BD30E4F040}"/>
              </a:ext>
            </a:extLst>
          </p:cNvPr>
          <p:cNvSpPr txBox="1"/>
          <p:nvPr/>
        </p:nvSpPr>
        <p:spPr>
          <a:xfrm>
            <a:off x="1160015" y="1322772"/>
            <a:ext cx="9871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Precision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F756EA-73FC-48C1-4F56-F4F87521B53E}"/>
              </a:ext>
            </a:extLst>
          </p:cNvPr>
          <p:cNvSpPr txBox="1"/>
          <p:nvPr/>
        </p:nvSpPr>
        <p:spPr>
          <a:xfrm>
            <a:off x="2212760" y="2136844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</a:t>
            </a:r>
            <a:r>
              <a:rPr lang="en-US" sz="1800" b="1" dirty="0"/>
              <a:t>he accuracy of the positive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e.g. YouTube videos for kids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E69F6-0CC1-6A77-0515-7F8FD16370BA}"/>
              </a:ext>
            </a:extLst>
          </p:cNvPr>
          <p:cNvSpPr txBox="1"/>
          <p:nvPr/>
        </p:nvSpPr>
        <p:spPr>
          <a:xfrm>
            <a:off x="1160015" y="3429000"/>
            <a:ext cx="9871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Recall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CF1575-19E2-1B5C-DC66-1DE7BD1F73B7}"/>
              </a:ext>
            </a:extLst>
          </p:cNvPr>
          <p:cNvSpPr txBox="1"/>
          <p:nvPr/>
        </p:nvSpPr>
        <p:spPr>
          <a:xfrm>
            <a:off x="2221638" y="4520071"/>
            <a:ext cx="7217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</a:t>
            </a:r>
            <a:r>
              <a:rPr lang="en-US" sz="1800" b="1" dirty="0"/>
              <a:t>atio of positive instances that are correctly detected by the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e.g. catch thieves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7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3CEF32-C21D-CEA3-00A8-40D6B95B9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732" y="1145219"/>
            <a:ext cx="6706536" cy="4567562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830220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3C62C-5D51-235A-C1E4-113837EEE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150" y="1519237"/>
            <a:ext cx="7505700" cy="381952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19461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35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21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FD387AEE-FDE2-CECB-3567-DD13F414D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187" y="2189941"/>
            <a:ext cx="10317625" cy="4132162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1" i="0" dirty="0">
                <a:effectLst/>
                <a:latin typeface="udemy sans"/>
              </a:rPr>
              <a:t>Regression models are used for predicting a real value, like salary and </a:t>
            </a:r>
            <a:r>
              <a:rPr lang="en-US" sz="3200" b="0" i="0" dirty="0">
                <a:effectLst/>
                <a:latin typeface="-apple-system"/>
              </a:rPr>
              <a:t> </a:t>
            </a:r>
            <a:r>
              <a:rPr lang="en-US" sz="3200" b="1" i="0" dirty="0">
                <a:effectLst/>
                <a:latin typeface="-apple-system"/>
              </a:rPr>
              <a:t>temperature</a:t>
            </a:r>
            <a:r>
              <a:rPr lang="en-US" sz="3200" b="0" i="0" dirty="0">
                <a:effectLst/>
                <a:latin typeface="-apple-system"/>
              </a:rPr>
              <a:t> </a:t>
            </a:r>
            <a:r>
              <a:rPr lang="en-US" sz="3200" b="1" i="0" dirty="0">
                <a:effectLst/>
                <a:latin typeface="udemy sans"/>
              </a:rPr>
              <a:t>for example.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1" dirty="0">
              <a:latin typeface="udemy sans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1" i="0" dirty="0">
                <a:effectLst/>
                <a:latin typeface="Quicksand"/>
              </a:rPr>
              <a:t>Linear regression is used to predict the value of a variable based on the value of another variable.</a:t>
            </a:r>
          </a:p>
          <a:p>
            <a:pPr algn="l"/>
            <a:endParaRPr lang="en-US" sz="3200" b="1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800" b="1" dirty="0">
              <a:solidFill>
                <a:srgbClr val="1D3772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168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, schematic&#10;&#10;Description automatically generated">
            <a:extLst>
              <a:ext uri="{FF2B5EF4-FFF2-40B4-BE49-F238E27FC236}">
                <a16:creationId xmlns:a16="http://schemas.microsoft.com/office/drawing/2014/main" id="{C447CF90-737E-92F0-9D1A-4FC057CD5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2" y="1380430"/>
            <a:ext cx="8829675" cy="473462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774314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C95DEB6-21E5-1013-714E-747D05C8B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06" y="1202712"/>
            <a:ext cx="7550988" cy="534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2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103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D3A08-7DFA-0457-6757-084F735DDA99}"/>
              </a:ext>
            </a:extLst>
          </p:cNvPr>
          <p:cNvSpPr/>
          <p:nvPr/>
        </p:nvSpPr>
        <p:spPr>
          <a:xfrm>
            <a:off x="0" y="-480"/>
            <a:ext cx="4932218" cy="6858000"/>
          </a:xfrm>
          <a:prstGeom prst="rect">
            <a:avLst/>
          </a:prstGeom>
          <a:solidFill>
            <a:srgbClr val="38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ED268D8B-B5DF-DB88-C7EE-59A5246F14FA}"/>
              </a:ext>
            </a:extLst>
          </p:cNvPr>
          <p:cNvSpPr/>
          <p:nvPr/>
        </p:nvSpPr>
        <p:spPr>
          <a:xfrm rot="5400000">
            <a:off x="3084995" y="1846265"/>
            <a:ext cx="6858478" cy="3164031"/>
          </a:xfrm>
          <a:prstGeom prst="triangle">
            <a:avLst>
              <a:gd name="adj" fmla="val 0"/>
            </a:avLst>
          </a:prstGeom>
          <a:solidFill>
            <a:srgbClr val="38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11DF7-4EAA-7BC0-858D-E1A1BEBA5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483" y="1599125"/>
            <a:ext cx="5628531" cy="3072384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b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5400" b="1" dirty="0"/>
              <a:t>What is the meaning of classification?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E087D47-C5CC-3F33-AF62-E6D1B1454F04}"/>
              </a:ext>
            </a:extLst>
          </p:cNvPr>
          <p:cNvSpPr/>
          <p:nvPr/>
        </p:nvSpPr>
        <p:spPr>
          <a:xfrm rot="1498330">
            <a:off x="6538275" y="-531892"/>
            <a:ext cx="759056" cy="7920345"/>
          </a:xfrm>
          <a:custGeom>
            <a:avLst/>
            <a:gdLst>
              <a:gd name="connsiteX0" fmla="*/ 759056 w 759056"/>
              <a:gd name="connsiteY0" fmla="*/ 0 h 7920345"/>
              <a:gd name="connsiteX1" fmla="*/ 759056 w 759056"/>
              <a:gd name="connsiteY1" fmla="*/ 7566841 h 7920345"/>
              <a:gd name="connsiteX2" fmla="*/ 0 w 759056"/>
              <a:gd name="connsiteY2" fmla="*/ 7920345 h 7920345"/>
              <a:gd name="connsiteX3" fmla="*/ 0 w 759056"/>
              <a:gd name="connsiteY3" fmla="*/ 353505 h 792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9056" h="7920345">
                <a:moveTo>
                  <a:pt x="759056" y="0"/>
                </a:moveTo>
                <a:lnTo>
                  <a:pt x="759056" y="7566841"/>
                </a:lnTo>
                <a:lnTo>
                  <a:pt x="0" y="7920345"/>
                </a:lnTo>
                <a:lnTo>
                  <a:pt x="0" y="353505"/>
                </a:lnTo>
                <a:close/>
              </a:path>
            </a:pathLst>
          </a:custGeom>
          <a:solidFill>
            <a:srgbClr val="01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/>
          </a:p>
        </p:txBody>
      </p:sp>
      <p:pic>
        <p:nvPicPr>
          <p:cNvPr id="7" name="Graphic 6" descr="Head with gears outline">
            <a:extLst>
              <a:ext uri="{FF2B5EF4-FFF2-40B4-BE49-F238E27FC236}">
                <a16:creationId xmlns:a16="http://schemas.microsoft.com/office/drawing/2014/main" id="{B385F815-82B9-01C9-A9DE-5886040E0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6300" y="2290042"/>
            <a:ext cx="2572572" cy="25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93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7">
            <a:extLst>
              <a:ext uri="{FF2B5EF4-FFF2-40B4-BE49-F238E27FC236}">
                <a16:creationId xmlns:a16="http://schemas.microsoft.com/office/drawing/2014/main" id="{9A055256-D8B0-FC72-6288-DD851B12FC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0542" y="3276600"/>
            <a:ext cx="1527858" cy="152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732FA2B-1684-1B48-2C58-439FDBC13A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6213463"/>
              </p:ext>
            </p:extLst>
          </p:nvPr>
        </p:nvGraphicFramePr>
        <p:xfrm>
          <a:off x="1100691" y="1623135"/>
          <a:ext cx="9990618" cy="3943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604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103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D3A08-7DFA-0457-6757-084F735DDA99}"/>
              </a:ext>
            </a:extLst>
          </p:cNvPr>
          <p:cNvSpPr/>
          <p:nvPr/>
        </p:nvSpPr>
        <p:spPr>
          <a:xfrm>
            <a:off x="0" y="-480"/>
            <a:ext cx="4932218" cy="6858000"/>
          </a:xfrm>
          <a:prstGeom prst="rect">
            <a:avLst/>
          </a:prstGeom>
          <a:solidFill>
            <a:srgbClr val="38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ED268D8B-B5DF-DB88-C7EE-59A5246F14FA}"/>
              </a:ext>
            </a:extLst>
          </p:cNvPr>
          <p:cNvSpPr/>
          <p:nvPr/>
        </p:nvSpPr>
        <p:spPr>
          <a:xfrm rot="5400000">
            <a:off x="3084995" y="1846265"/>
            <a:ext cx="6858478" cy="3164031"/>
          </a:xfrm>
          <a:prstGeom prst="triangle">
            <a:avLst>
              <a:gd name="adj" fmla="val 0"/>
            </a:avLst>
          </a:prstGeom>
          <a:solidFill>
            <a:srgbClr val="38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11DF7-4EAA-7BC0-858D-E1A1BEBA5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112" y="1190752"/>
            <a:ext cx="5628531" cy="3072384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b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5400" b="1" dirty="0">
                <a:latin typeface="Calibri Light (Headings)"/>
              </a:rPr>
              <a:t>Types of Classification.</a:t>
            </a:r>
            <a:r>
              <a:rPr lang="en-US" sz="5400" b="1" dirty="0">
                <a:effectLst/>
                <a:latin typeface="Calibri Light (Headings)"/>
              </a:rPr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E087D47-C5CC-3F33-AF62-E6D1B1454F04}"/>
              </a:ext>
            </a:extLst>
          </p:cNvPr>
          <p:cNvSpPr/>
          <p:nvPr/>
        </p:nvSpPr>
        <p:spPr>
          <a:xfrm rot="1498330">
            <a:off x="6538275" y="-531892"/>
            <a:ext cx="759056" cy="7920345"/>
          </a:xfrm>
          <a:custGeom>
            <a:avLst/>
            <a:gdLst>
              <a:gd name="connsiteX0" fmla="*/ 759056 w 759056"/>
              <a:gd name="connsiteY0" fmla="*/ 0 h 7920345"/>
              <a:gd name="connsiteX1" fmla="*/ 759056 w 759056"/>
              <a:gd name="connsiteY1" fmla="*/ 7566841 h 7920345"/>
              <a:gd name="connsiteX2" fmla="*/ 0 w 759056"/>
              <a:gd name="connsiteY2" fmla="*/ 7920345 h 7920345"/>
              <a:gd name="connsiteX3" fmla="*/ 0 w 759056"/>
              <a:gd name="connsiteY3" fmla="*/ 353505 h 792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9056" h="7920345">
                <a:moveTo>
                  <a:pt x="759056" y="0"/>
                </a:moveTo>
                <a:lnTo>
                  <a:pt x="759056" y="7566841"/>
                </a:lnTo>
                <a:lnTo>
                  <a:pt x="0" y="7920345"/>
                </a:lnTo>
                <a:lnTo>
                  <a:pt x="0" y="353505"/>
                </a:lnTo>
                <a:close/>
              </a:path>
            </a:pathLst>
          </a:custGeom>
          <a:solidFill>
            <a:srgbClr val="01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DBF48DA-81EC-E0AA-E736-750C5CF22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" t="19569" r="5135" b="12693"/>
          <a:stretch/>
        </p:blipFill>
        <p:spPr bwMode="auto">
          <a:xfrm>
            <a:off x="7710678" y="2219650"/>
            <a:ext cx="3683642" cy="3072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2540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209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9274</TotalTime>
  <Words>755</Words>
  <Application>Microsoft Office PowerPoint</Application>
  <PresentationFormat>Widescreen</PresentationFormat>
  <Paragraphs>230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-apple-system</vt:lpstr>
      <vt:lpstr>Arial</vt:lpstr>
      <vt:lpstr>Arial Rounded MT Bold</vt:lpstr>
      <vt:lpstr>Calibri</vt:lpstr>
      <vt:lpstr>Calibri Light</vt:lpstr>
      <vt:lpstr>Calibri Light (Headings)</vt:lpstr>
      <vt:lpstr>Helvetica Neue</vt:lpstr>
      <vt:lpstr>Ink Free</vt:lpstr>
      <vt:lpstr>Inter</vt:lpstr>
      <vt:lpstr>Quicksand</vt:lpstr>
      <vt:lpstr>udemy sans</vt:lpstr>
      <vt:lpstr>Office Theme</vt:lpstr>
      <vt:lpstr>Classification Logistic Regression</vt:lpstr>
      <vt:lpstr>PowerPoint Presentation</vt:lpstr>
      <vt:lpstr>A Quick Revision of Linear Regression </vt:lpstr>
      <vt:lpstr>PowerPoint Presentation</vt:lpstr>
      <vt:lpstr>PowerPoint Presentation</vt:lpstr>
      <vt:lpstr>PowerPoint Presentation</vt:lpstr>
      <vt:lpstr>What is the meaning of classification?</vt:lpstr>
      <vt:lpstr>PowerPoint Presentation</vt:lpstr>
      <vt:lpstr>Types of Classification..</vt:lpstr>
      <vt:lpstr>PowerPoint Presentation</vt:lpstr>
      <vt:lpstr>PowerPoint Presentation</vt:lpstr>
      <vt:lpstr>Logistic Regression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Confusion Matrix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Amer Ahmed</dc:creator>
  <cp:lastModifiedBy>Ahmed hany</cp:lastModifiedBy>
  <cp:revision>424</cp:revision>
  <dcterms:created xsi:type="dcterms:W3CDTF">2022-11-07T16:12:31Z</dcterms:created>
  <dcterms:modified xsi:type="dcterms:W3CDTF">2022-12-11T23:00:32Z</dcterms:modified>
</cp:coreProperties>
</file>